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Lobster"/>
      <p:regular r:id="rId49"/>
    </p:embeddedFont>
    <p:embeddedFont>
      <p:font typeface="Old Standard TT"/>
      <p:regular r:id="rId50"/>
      <p:bold r:id="rId51"/>
      <p:italic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7">
          <p15:clr>
            <a:srgbClr val="000000"/>
          </p15:clr>
        </p15:guide>
      </p15:sldGuideLst>
    </p:ext>
    <p:ext uri="http://customooxmlschemas.google.com/">
      <go:slidesCustomData xmlns:go="http://customooxmlschemas.google.com/" r:id="rId55" roundtripDataSignature="AMtx7mir3FXa0A+HbUtDmKbLzmRtVuIh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Lobst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ldStandardTT-bold.fntdata"/><Relationship Id="rId50" Type="http://schemas.openxmlformats.org/officeDocument/2006/relationships/font" Target="fonts/OldStandardTT-regular.fntdata"/><Relationship Id="rId53" Type="http://schemas.openxmlformats.org/officeDocument/2006/relationships/font" Target="fonts/Oswald-regular.fntdata"/><Relationship Id="rId52" Type="http://schemas.openxmlformats.org/officeDocument/2006/relationships/font" Target="fonts/OldStandardTT-italic.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c3493f423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ac3493f423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c3493f423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c3493f42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c3493f423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ac3493f42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c3493f42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c3493f42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c3493f423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ac3493f423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c3493f423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ac3493f42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c3493f423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ac3493f42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c3493f423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ac3493f42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c3493f423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ac3493f42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c3493f423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ac3493f42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c3493f423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ac3493f42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c3493f423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ac3493f423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c3493f423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ac3493f423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c3493f423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ac3493f423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c3493f423_0_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ac3493f423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c3493f423_0_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c3493f42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c3493f423_0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ac3493f42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c3493f423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ac3493f423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c3493f423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ac3493f423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c3493f423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ac3493f423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c3493f423_0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ac3493f423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c3493f423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ac3493f423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c3493f423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ac3493f423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supprime et renvoie la dernière valeur</a:t>
            </a:r>
            <a:endParaRPr/>
          </a:p>
          <a:p>
            <a:pPr indent="-317500" lvl="0" marL="457200" rtl="0" algn="l">
              <a:lnSpc>
                <a:spcPct val="100000"/>
              </a:lnSpc>
              <a:spcBef>
                <a:spcPts val="0"/>
              </a:spcBef>
              <a:spcAft>
                <a:spcPts val="0"/>
              </a:spcAft>
              <a:buSzPts val="1400"/>
              <a:buChar char="●"/>
            </a:pPr>
            <a:r>
              <a:rPr lang="en-US"/>
              <a:t>window.open()</a:t>
            </a:r>
            <a:endParaRPr/>
          </a:p>
          <a:p>
            <a:pPr indent="-317500" lvl="2" marL="457200" rtl="0" algn="l">
              <a:lnSpc>
                <a:spcPct val="100000"/>
              </a:lnSpc>
              <a:spcBef>
                <a:spcPts val="0"/>
              </a:spcBef>
              <a:spcAft>
                <a:spcPts val="0"/>
              </a:spcAft>
              <a:buSzPts val="1400"/>
              <a:buChar char="■"/>
            </a:pPr>
            <a:r>
              <a:rPr lang="en-US"/>
              <a:t>/* */</a:t>
            </a:r>
            <a:endParaRPr/>
          </a:p>
          <a:p>
            <a:pPr indent="-317500" lvl="2" marL="457200" rtl="0" algn="l">
              <a:lnSpc>
                <a:spcPct val="100000"/>
              </a:lnSpc>
              <a:spcBef>
                <a:spcPts val="0"/>
              </a:spcBef>
              <a:spcAft>
                <a:spcPts val="0"/>
              </a:spcAft>
              <a:buSzPts val="1400"/>
              <a:buChar char="■"/>
            </a:pPr>
            <a:r>
              <a:rPr lang="en-US"/>
              <a:t>Nom.length</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c3493f423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ac3493f42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c3493f42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ac3493f42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a:t>
            </a:r>
            <a:endParaRPr/>
          </a:p>
          <a:p>
            <a:pPr indent="-317500" lvl="0" marL="457200" rtl="0" algn="l">
              <a:lnSpc>
                <a:spcPct val="100000"/>
              </a:lnSpc>
              <a:spcBef>
                <a:spcPts val="0"/>
              </a:spcBef>
              <a:spcAft>
                <a:spcPts val="0"/>
              </a:spcAft>
              <a:buSzPts val="1400"/>
              <a:buChar char="●"/>
            </a:pPr>
            <a:r>
              <a:rPr lang="en-US"/>
              <a:t>i = i + 1</a:t>
            </a:r>
            <a:endParaRPr/>
          </a:p>
          <a:p>
            <a:pPr indent="-317500" lvl="0" marL="457200" rtl="0" algn="l">
              <a:lnSpc>
                <a:spcPct val="100000"/>
              </a:lnSpc>
              <a:spcBef>
                <a:spcPts val="0"/>
              </a:spcBef>
              <a:spcAft>
                <a:spcPts val="0"/>
              </a:spcAft>
              <a:buSzPts val="1400"/>
              <a:buChar char="●"/>
            </a:pPr>
            <a:r>
              <a:rPr lang="en-US"/>
              <a:t>une erreur</a:t>
            </a:r>
            <a:endParaRPr/>
          </a:p>
          <a:p>
            <a:pPr indent="-317500" lvl="0" marL="457200" rtl="0" algn="l">
              <a:lnSpc>
                <a:spcPct val="100000"/>
              </a:lnSpc>
              <a:spcBef>
                <a:spcPts val="0"/>
              </a:spcBef>
              <a:spcAft>
                <a:spcPts val="0"/>
              </a:spcAft>
              <a:buSzPts val="1400"/>
              <a:buChar char="●"/>
            </a:pPr>
            <a:r>
              <a:rPr lang="en-US"/>
              <a:t>&lt;script type="text/javascript" src="Monscript.js"&gt; &lt;/script&gt;</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c3493f423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c3493f42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44"/>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44"/>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44"/>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44"/>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53"/>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5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5" name="Shape 15"/>
        <p:cNvGrpSpPr/>
        <p:nvPr/>
      </p:nvGrpSpPr>
      <p:grpSpPr>
        <a:xfrm>
          <a:off x="0" y="0"/>
          <a:ext cx="0" cy="0"/>
          <a:chOff x="0" y="0"/>
          <a:chExt cx="0" cy="0"/>
        </a:xfrm>
      </p:grpSpPr>
      <p:sp>
        <p:nvSpPr>
          <p:cNvPr id="16" name="Google Shape;16;p45"/>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17" name="Google Shape;1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cxnSp>
        <p:nvCxnSpPr>
          <p:cNvPr id="19" name="Google Shape;19;p46"/>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0" name="Google Shape;20;p46"/>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1" name="Google Shape;2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 name="Shape 22"/>
        <p:cNvGrpSpPr/>
        <p:nvPr/>
      </p:nvGrpSpPr>
      <p:grpSpPr>
        <a:xfrm>
          <a:off x="0" y="0"/>
          <a:ext cx="0" cy="0"/>
          <a:chOff x="0" y="0"/>
          <a:chExt cx="0" cy="0"/>
        </a:xfrm>
      </p:grpSpPr>
      <p:sp>
        <p:nvSpPr>
          <p:cNvPr id="23" name="Google Shape;23;p47"/>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 name="Google Shape;24;p47"/>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25" name="Google Shape;25;p47"/>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26" name="Google Shape;26;p4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1600"/>
              </a:spcBef>
              <a:spcAft>
                <a:spcPts val="0"/>
              </a:spcAft>
              <a:buClr>
                <a:schemeClr val="accent1"/>
              </a:buClr>
              <a:buSzPts val="1400"/>
              <a:buChar char="○"/>
              <a:defRPr>
                <a:solidFill>
                  <a:schemeClr val="accent1"/>
                </a:solidFill>
              </a:defRPr>
            </a:lvl2pPr>
            <a:lvl3pPr indent="-317500" lvl="2" marL="1371600" algn="l">
              <a:lnSpc>
                <a:spcPct val="115000"/>
              </a:lnSpc>
              <a:spcBef>
                <a:spcPts val="1600"/>
              </a:spcBef>
              <a:spcAft>
                <a:spcPts val="0"/>
              </a:spcAft>
              <a:buClr>
                <a:schemeClr val="accent1"/>
              </a:buClr>
              <a:buSzPts val="1400"/>
              <a:buChar char="■"/>
              <a:defRPr>
                <a:solidFill>
                  <a:schemeClr val="accent1"/>
                </a:solidFill>
              </a:defRPr>
            </a:lvl3pPr>
            <a:lvl4pPr indent="-317500" lvl="3" marL="1828800" algn="l">
              <a:lnSpc>
                <a:spcPct val="115000"/>
              </a:lnSpc>
              <a:spcBef>
                <a:spcPts val="1600"/>
              </a:spcBef>
              <a:spcAft>
                <a:spcPts val="0"/>
              </a:spcAft>
              <a:buClr>
                <a:schemeClr val="accent1"/>
              </a:buClr>
              <a:buSzPts val="1400"/>
              <a:buChar char="●"/>
              <a:defRPr>
                <a:solidFill>
                  <a:schemeClr val="accent1"/>
                </a:solidFill>
              </a:defRPr>
            </a:lvl4pPr>
            <a:lvl5pPr indent="-317500" lvl="4" marL="2286000" algn="l">
              <a:lnSpc>
                <a:spcPct val="115000"/>
              </a:lnSpc>
              <a:spcBef>
                <a:spcPts val="1600"/>
              </a:spcBef>
              <a:spcAft>
                <a:spcPts val="0"/>
              </a:spcAft>
              <a:buClr>
                <a:schemeClr val="accent1"/>
              </a:buClr>
              <a:buSzPts val="1400"/>
              <a:buChar char="○"/>
              <a:defRPr>
                <a:solidFill>
                  <a:schemeClr val="accent1"/>
                </a:solidFill>
              </a:defRPr>
            </a:lvl5pPr>
            <a:lvl6pPr indent="-317500" lvl="5" marL="2743200" algn="l">
              <a:lnSpc>
                <a:spcPct val="115000"/>
              </a:lnSpc>
              <a:spcBef>
                <a:spcPts val="1600"/>
              </a:spcBef>
              <a:spcAft>
                <a:spcPts val="0"/>
              </a:spcAft>
              <a:buClr>
                <a:schemeClr val="accent1"/>
              </a:buClr>
              <a:buSzPts val="1400"/>
              <a:buChar char="■"/>
              <a:defRPr>
                <a:solidFill>
                  <a:schemeClr val="accent1"/>
                </a:solidFill>
              </a:defRPr>
            </a:lvl6pPr>
            <a:lvl7pPr indent="-317500" lvl="6" marL="3200400" algn="l">
              <a:lnSpc>
                <a:spcPct val="115000"/>
              </a:lnSpc>
              <a:spcBef>
                <a:spcPts val="1600"/>
              </a:spcBef>
              <a:spcAft>
                <a:spcPts val="0"/>
              </a:spcAft>
              <a:buClr>
                <a:schemeClr val="accent1"/>
              </a:buClr>
              <a:buSzPts val="1400"/>
              <a:buChar char="●"/>
              <a:defRPr>
                <a:solidFill>
                  <a:schemeClr val="accent1"/>
                </a:solidFill>
              </a:defRPr>
            </a:lvl7pPr>
            <a:lvl8pPr indent="-317500" lvl="7" marL="3657600" algn="l">
              <a:lnSpc>
                <a:spcPct val="115000"/>
              </a:lnSpc>
              <a:spcBef>
                <a:spcPts val="1600"/>
              </a:spcBef>
              <a:spcAft>
                <a:spcPts val="0"/>
              </a:spcAft>
              <a:buClr>
                <a:schemeClr val="accent1"/>
              </a:buClr>
              <a:buSzPts val="1400"/>
              <a:buChar char="○"/>
              <a:defRPr>
                <a:solidFill>
                  <a:schemeClr val="accent1"/>
                </a:solidFill>
              </a:defRPr>
            </a:lvl8pPr>
            <a:lvl9pPr indent="-317500" lvl="8" marL="411480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28" name="Google Shape;2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4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48"/>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48"/>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4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6" name="Google Shape;3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5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5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5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4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vuejs.org/" TargetMode="External"/><Relationship Id="rId4" Type="http://schemas.openxmlformats.org/officeDocument/2006/relationships/hyperlink" Target="https://fr.vuejs.org/v2/guide/single-file-components.html" TargetMode="External"/><Relationship Id="rId5" Type="http://schemas.openxmlformats.org/officeDocument/2006/relationships/hyperlink" Target="https://github.com/vuejs/awesome-vue#components--libraries" TargetMode="External"/><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hyperlink" Target="https://2019.stateofjs.com/front-end-framework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madewithvuejs.com/blog/enterprises-you-didnt-know-were-using-vue-js" TargetMode="External"/><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fr.vuejs.org/v2/guide/" TargetMode="Externa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codesandbox.io/s/github/vuejs/vuejs.org/tree/master/src/v2/examples/vue-20-hello-world" TargetMode="External"/><Relationship Id="rId4" Type="http://schemas.openxmlformats.org/officeDocument/2006/relationships/hyperlink" Target="https://github.com/vuejs/vuejs.org/blob/master/src/v2/examples/vue-20-hello-world/index.html" TargetMode="External"/><Relationship Id="rId5" Type="http://schemas.openxmlformats.org/officeDocument/2006/relationships/hyperlink" Target="https://github.com/vuejs/vuejs.org/blob/master/src/v2/examples/vue-20-hello-world/index.html" TargetMode="External"/><Relationship Id="rId6"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1" Type="http://schemas.openxmlformats.org/officeDocument/2006/relationships/hyperlink" Target="https://fr.wikipedia.org/wiki/Refactorisation" TargetMode="External"/><Relationship Id="rId10" Type="http://schemas.openxmlformats.org/officeDocument/2006/relationships/hyperlink" Target="https://fr.wikipedia.org/wiki/Snippet" TargetMode="External"/><Relationship Id="rId13" Type="http://schemas.openxmlformats.org/officeDocument/2006/relationships/hyperlink" Target="https://en.wikipedia.org/wiki/Theme_(computing)" TargetMode="External"/><Relationship Id="rId12" Type="http://schemas.openxmlformats.org/officeDocument/2006/relationships/hyperlink" Target="https://fr.wikipedia.org/wiki/Git" TargetMode="External"/><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fr.wikipedia.org/wiki/%C3%89diteur_de_texte" TargetMode="External"/><Relationship Id="rId4" Type="http://schemas.openxmlformats.org/officeDocument/2006/relationships/hyperlink" Target="https://fr.wikipedia.org/wiki/Microsoft" TargetMode="External"/><Relationship Id="rId9" Type="http://schemas.openxmlformats.org/officeDocument/2006/relationships/hyperlink" Target="https://fr.wikipedia.org/wiki/Coloration_syntaxique" TargetMode="External"/><Relationship Id="rId15" Type="http://schemas.openxmlformats.org/officeDocument/2006/relationships/hyperlink" Target="https://fr.wikipedia.org/wiki/Code_source" TargetMode="External"/><Relationship Id="rId14" Type="http://schemas.openxmlformats.org/officeDocument/2006/relationships/hyperlink" Target="https://en.wikipedia.org/wiki/Plug-in_(computing)" TargetMode="External"/><Relationship Id="rId17" Type="http://schemas.openxmlformats.org/officeDocument/2006/relationships/hyperlink" Target="https://fr.wikipedia.org/wiki/Licence_MIT" TargetMode="External"/><Relationship Id="rId16" Type="http://schemas.openxmlformats.org/officeDocument/2006/relationships/hyperlink" Target="https://fr.wikipedia.org/wiki/Open_source" TargetMode="External"/><Relationship Id="rId5" Type="http://schemas.openxmlformats.org/officeDocument/2006/relationships/hyperlink" Target="https://fr.wikipedia.org/wiki/Microsoft_Windows" TargetMode="External"/><Relationship Id="rId6" Type="http://schemas.openxmlformats.org/officeDocument/2006/relationships/hyperlink" Target="https://fr.wikipedia.org/wiki/Linux" TargetMode="External"/><Relationship Id="rId18" Type="http://schemas.openxmlformats.org/officeDocument/2006/relationships/image" Target="../media/image19.png"/><Relationship Id="rId7" Type="http://schemas.openxmlformats.org/officeDocument/2006/relationships/hyperlink" Target="https://fr.wikipedia.org/wiki/MacOS" TargetMode="External"/><Relationship Id="rId8" Type="http://schemas.openxmlformats.org/officeDocument/2006/relationships/hyperlink" Target="https://fr.wikipedia.org/wiki/D%C3%A9bog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it-scm.com/downloads" TargetMode="Externa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practicalprogramming.fr/event-loop-nodejs/" TargetMode="External"/><Relationship Id="rId4" Type="http://schemas.openxmlformats.org/officeDocument/2006/relationships/hyperlink" Target="https://libuv.org/" TargetMode="External"/><Relationship Id="rId5"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practicalprogramming.fr/nodejs/" TargetMode="Externa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a:t>Intégration sans outil</a:t>
            </a:r>
            <a:endParaRPr/>
          </a:p>
        </p:txBody>
      </p:sp>
      <p:sp>
        <p:nvSpPr>
          <p:cNvPr id="60" name="Google Shape;60;p1"/>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Vincent Baylly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5400"/>
              <a:buFont typeface="Arial"/>
              <a:buNone/>
            </a:pPr>
            <a:r>
              <a:rPr lang="en-US"/>
              <a:t>Pourquoi utiliser VueJS comme Framework de vos interfaces Web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idx="1" type="body"/>
          </p:nvPr>
        </p:nvSpPr>
        <p:spPr>
          <a:xfrm>
            <a:off x="311700" y="1389600"/>
            <a:ext cx="7788900" cy="3179400"/>
          </a:xfrm>
          <a:prstGeom prst="rect">
            <a:avLst/>
          </a:prstGeom>
          <a:noFill/>
          <a:ln>
            <a:noFill/>
          </a:ln>
        </p:spPr>
        <p:txBody>
          <a:bodyPr anchorCtr="0" anchor="t" bIns="91425" lIns="91425" spcFirstLastPara="1" rIns="91425" wrap="square" tIns="91425">
            <a:noAutofit/>
          </a:bodyPr>
          <a:lstStyle/>
          <a:p>
            <a:pPr indent="0" lvl="0" marL="0" rtl="0" algn="l">
              <a:lnSpc>
                <a:spcPct val="171400"/>
              </a:lnSpc>
              <a:spcBef>
                <a:spcPts val="1400"/>
              </a:spcBef>
              <a:spcAft>
                <a:spcPts val="0"/>
              </a:spcAft>
              <a:buNone/>
            </a:pPr>
            <a:r>
              <a:rPr b="1" lang="en-US" u="sng">
                <a:solidFill>
                  <a:schemeClr val="hlink"/>
                </a:solidFill>
                <a:highlight>
                  <a:srgbClr val="FFFFFF"/>
                </a:highlight>
                <a:latin typeface="Lobster"/>
                <a:ea typeface="Lobster"/>
                <a:cs typeface="Lobster"/>
                <a:sym typeface="Lobster"/>
                <a:hlinkClick r:id="rId3"/>
              </a:rPr>
              <a:t>VueJS.org</a:t>
            </a:r>
            <a:endParaRPr b="1">
              <a:solidFill>
                <a:srgbClr val="172B4D"/>
              </a:solidFill>
              <a:highlight>
                <a:srgbClr val="FFFFFF"/>
              </a:highlight>
              <a:latin typeface="Lobster"/>
              <a:ea typeface="Lobster"/>
              <a:cs typeface="Lobster"/>
              <a:sym typeface="Lobster"/>
            </a:endParaRPr>
          </a:p>
          <a:p>
            <a:pPr indent="0" lvl="0" marL="0" rtl="0" algn="l">
              <a:lnSpc>
                <a:spcPct val="171400"/>
              </a:lnSpc>
              <a:spcBef>
                <a:spcPts val="1400"/>
              </a:spcBef>
              <a:spcAft>
                <a:spcPts val="0"/>
              </a:spcAft>
              <a:buClr>
                <a:schemeClr val="dk1"/>
              </a:buClr>
              <a:buSzPts val="1100"/>
              <a:buFont typeface="Arial"/>
              <a:buNone/>
            </a:pPr>
            <a:r>
              <a:rPr b="1" lang="en-US">
                <a:solidFill>
                  <a:srgbClr val="172B4D"/>
                </a:solidFill>
                <a:highlight>
                  <a:srgbClr val="FFFFFF"/>
                </a:highlight>
                <a:latin typeface="Lobster"/>
                <a:ea typeface="Lobster"/>
                <a:cs typeface="Lobster"/>
                <a:sym typeface="Lobster"/>
              </a:rPr>
              <a:t>(framework évolutif/Progressif framework on peut mettre une partie d’une application en VueJS seulement)</a:t>
            </a:r>
            <a:endParaRPr b="1">
              <a:solidFill>
                <a:srgbClr val="172B4D"/>
              </a:solidFill>
              <a:highlight>
                <a:srgbClr val="FFFFFF"/>
              </a:highlight>
              <a:latin typeface="Lobster"/>
              <a:ea typeface="Lobster"/>
              <a:cs typeface="Lobster"/>
              <a:sym typeface="Lobster"/>
            </a:endParaRPr>
          </a:p>
          <a:p>
            <a:pPr indent="0" lvl="0" marL="0" rtl="0" algn="l">
              <a:lnSpc>
                <a:spcPct val="171400"/>
              </a:lnSpc>
              <a:spcBef>
                <a:spcPts val="1400"/>
              </a:spcBef>
              <a:spcAft>
                <a:spcPts val="0"/>
              </a:spcAft>
              <a:buClr>
                <a:schemeClr val="dk1"/>
              </a:buClr>
              <a:buSzPts val="1100"/>
              <a:buFont typeface="Arial"/>
              <a:buNone/>
            </a:pPr>
            <a:r>
              <a:rPr lang="en-US">
                <a:solidFill>
                  <a:srgbClr val="172B4D"/>
                </a:solidFill>
                <a:highlight>
                  <a:srgbClr val="FFFFFF"/>
                </a:highlight>
                <a:latin typeface="Lobster"/>
                <a:ea typeface="Lobster"/>
                <a:cs typeface="Lobster"/>
                <a:sym typeface="Lobster"/>
              </a:rPr>
              <a:t>Vue (prononcé /vjuː/, comme le terme anglais </a:t>
            </a:r>
            <a:r>
              <a:rPr b="1" lang="en-US">
                <a:solidFill>
                  <a:srgbClr val="172B4D"/>
                </a:solidFill>
                <a:highlight>
                  <a:srgbClr val="FFFFFF"/>
                </a:highlight>
                <a:latin typeface="Lobster"/>
                <a:ea typeface="Lobster"/>
                <a:cs typeface="Lobster"/>
                <a:sym typeface="Lobster"/>
              </a:rPr>
              <a:t>view</a:t>
            </a:r>
            <a:r>
              <a:rPr lang="en-US">
                <a:solidFill>
                  <a:srgbClr val="172B4D"/>
                </a:solidFill>
                <a:highlight>
                  <a:srgbClr val="FFFFFF"/>
                </a:highlight>
                <a:latin typeface="Lobster"/>
                <a:ea typeface="Lobster"/>
                <a:cs typeface="Lobster"/>
                <a:sym typeface="Lobster"/>
              </a:rPr>
              <a:t>) est un </a:t>
            </a:r>
            <a:r>
              <a:rPr b="1" lang="en-US">
                <a:solidFill>
                  <a:srgbClr val="172B4D"/>
                </a:solidFill>
                <a:highlight>
                  <a:srgbClr val="FFFFFF"/>
                </a:highlight>
                <a:latin typeface="Lobster"/>
                <a:ea typeface="Lobster"/>
                <a:cs typeface="Lobster"/>
                <a:sym typeface="Lobster"/>
              </a:rPr>
              <a:t>framework évolutif</a:t>
            </a:r>
            <a:r>
              <a:rPr lang="en-US">
                <a:solidFill>
                  <a:srgbClr val="172B4D"/>
                </a:solidFill>
                <a:highlight>
                  <a:srgbClr val="FFFFFF"/>
                </a:highlight>
                <a:latin typeface="Lobster"/>
                <a:ea typeface="Lobster"/>
                <a:cs typeface="Lobster"/>
                <a:sym typeface="Lobster"/>
              </a:rPr>
              <a:t> pour construire des interfaces utilisateur. À la différence des autres frameworks monolithiques, Vue a été conçu et pensé pour pouvoir être adopté de manière incrémentale. Le cœur de la bibliothèque est concentré uniquement sur la partie vue, et il est vraiment simple de l’intégrer avec d’autres bibliothèques ou projets existants. D’un autre côté, Vue est tout à fait capable de faire tourner des applications web monopages quand il est couplé avec</a:t>
            </a:r>
            <a:r>
              <a:rPr lang="en-US">
                <a:solidFill>
                  <a:srgbClr val="0052CC"/>
                </a:solidFill>
                <a:highlight>
                  <a:srgbClr val="FFFFFF"/>
                </a:highlight>
                <a:uFill>
                  <a:noFill/>
                </a:uFill>
                <a:latin typeface="Lobster"/>
                <a:ea typeface="Lobster"/>
                <a:cs typeface="Lobster"/>
                <a:sym typeface="Lobster"/>
                <a:hlinkClick r:id="rId4">
                  <a:extLst>
                    <a:ext uri="{A12FA001-AC4F-418D-AE19-62706E023703}">
                      <ahyp:hlinkClr val="tx"/>
                    </a:ext>
                  </a:extLst>
                </a:hlinkClick>
              </a:rPr>
              <a:t> des outils modernes</a:t>
            </a:r>
            <a:r>
              <a:rPr lang="en-US">
                <a:solidFill>
                  <a:srgbClr val="172B4D"/>
                </a:solidFill>
                <a:highlight>
                  <a:srgbClr val="FFFFFF"/>
                </a:highlight>
                <a:latin typeface="Lobster"/>
                <a:ea typeface="Lobster"/>
                <a:cs typeface="Lobster"/>
                <a:sym typeface="Lobster"/>
              </a:rPr>
              <a:t> et</a:t>
            </a:r>
            <a:r>
              <a:rPr lang="en-US">
                <a:solidFill>
                  <a:srgbClr val="0052CC"/>
                </a:solidFill>
                <a:highlight>
                  <a:srgbClr val="FFFFFF"/>
                </a:highlight>
                <a:uFill>
                  <a:noFill/>
                </a:uFill>
                <a:latin typeface="Lobster"/>
                <a:ea typeface="Lobster"/>
                <a:cs typeface="Lobster"/>
                <a:sym typeface="Lobster"/>
                <a:hlinkClick r:id="rId5">
                  <a:extLst>
                    <a:ext uri="{A12FA001-AC4F-418D-AE19-62706E023703}">
                      <ahyp:hlinkClr val="tx"/>
                    </a:ext>
                  </a:extLst>
                </a:hlinkClick>
              </a:rPr>
              <a:t> des bibliothèques complémentaires</a:t>
            </a:r>
            <a:r>
              <a:rPr lang="en-US">
                <a:solidFill>
                  <a:srgbClr val="172B4D"/>
                </a:solidFill>
                <a:highlight>
                  <a:srgbClr val="FFFFFF"/>
                </a:highlight>
                <a:latin typeface="Lobster"/>
                <a:ea typeface="Lobster"/>
                <a:cs typeface="Lobster"/>
                <a:sym typeface="Lobster"/>
              </a:rPr>
              <a:t>.</a:t>
            </a:r>
            <a:endParaRPr>
              <a:solidFill>
                <a:srgbClr val="172B4D"/>
              </a:solidFill>
              <a:highlight>
                <a:srgbClr val="FFFFFF"/>
              </a:highlight>
              <a:latin typeface="Lobster"/>
              <a:ea typeface="Lobster"/>
              <a:cs typeface="Lobster"/>
              <a:sym typeface="Lobster"/>
            </a:endParaRPr>
          </a:p>
          <a:p>
            <a:pPr indent="0" lvl="0" marL="457200" rtl="0" algn="l">
              <a:lnSpc>
                <a:spcPct val="115000"/>
              </a:lnSpc>
              <a:spcBef>
                <a:spcPts val="0"/>
              </a:spcBef>
              <a:spcAft>
                <a:spcPts val="0"/>
              </a:spcAft>
              <a:buNone/>
            </a:pPr>
            <a:r>
              <a:t/>
            </a:r>
            <a:endParaRPr sz="1800"/>
          </a:p>
        </p:txBody>
      </p:sp>
      <p:sp>
        <p:nvSpPr>
          <p:cNvPr id="122" name="Google Shape;122;p15"/>
          <p:cNvSpPr txBox="1"/>
          <p:nvPr>
            <p:ph type="title"/>
          </p:nvPr>
        </p:nvSpPr>
        <p:spPr>
          <a:xfrm>
            <a:off x="311700" y="555600"/>
            <a:ext cx="2808000" cy="75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VueJS</a:t>
            </a:r>
            <a:endParaRPr/>
          </a:p>
        </p:txBody>
      </p:sp>
      <p:pic>
        <p:nvPicPr>
          <p:cNvPr id="123" name="Google Shape;123;p15"/>
          <p:cNvPicPr preferRelativeResize="0"/>
          <p:nvPr/>
        </p:nvPicPr>
        <p:blipFill>
          <a:blip r:embed="rId6">
            <a:alphaModFix/>
          </a:blip>
          <a:stretch>
            <a:fillRect/>
          </a:stretch>
        </p:blipFill>
        <p:spPr>
          <a:xfrm>
            <a:off x="6934975" y="243875"/>
            <a:ext cx="1773350" cy="177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ac3493f423_0_95"/>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US"/>
              <a:t>Popularité - Utilisation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ac3493f423_0_4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VueJS - Popularité</a:t>
            </a:r>
            <a:endParaRPr/>
          </a:p>
        </p:txBody>
      </p:sp>
      <p:sp>
        <p:nvSpPr>
          <p:cNvPr id="134" name="Google Shape;134;gac3493f423_0_46"/>
          <p:cNvSpPr txBox="1"/>
          <p:nvPr>
            <p:ph idx="1" type="body"/>
          </p:nvPr>
        </p:nvSpPr>
        <p:spPr>
          <a:xfrm>
            <a:off x="311785" y="1171575"/>
            <a:ext cx="4610700" cy="33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t>VueJS est devenu un framework qui a connu une augmentation de sa popularité. Il fait maintenant partie des Frameworks les plus utilisés sur le web. Nous verrons pourquoi la facilité de sa prise en main a aidé à le rendre aussi populaire.</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135" name="Google Shape;135;gac3493f423_0_46"/>
          <p:cNvPicPr preferRelativeResize="0"/>
          <p:nvPr/>
        </p:nvPicPr>
        <p:blipFill>
          <a:blip r:embed="rId3">
            <a:alphaModFix/>
          </a:blip>
          <a:stretch>
            <a:fillRect/>
          </a:stretch>
        </p:blipFill>
        <p:spPr>
          <a:xfrm>
            <a:off x="5020085" y="979938"/>
            <a:ext cx="3780476" cy="3780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ac3493f423_0_5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VueJS - Popularite en chiffre</a:t>
            </a:r>
            <a:endParaRPr/>
          </a:p>
        </p:txBody>
      </p:sp>
      <p:pic>
        <p:nvPicPr>
          <p:cNvPr id="141" name="Google Shape;141;gac3493f423_0_51"/>
          <p:cNvPicPr preferRelativeResize="0"/>
          <p:nvPr/>
        </p:nvPicPr>
        <p:blipFill>
          <a:blip r:embed="rId3">
            <a:alphaModFix/>
          </a:blip>
          <a:stretch>
            <a:fillRect/>
          </a:stretch>
        </p:blipFill>
        <p:spPr>
          <a:xfrm>
            <a:off x="163525" y="1045900"/>
            <a:ext cx="8839200" cy="3051704"/>
          </a:xfrm>
          <a:prstGeom prst="rect">
            <a:avLst/>
          </a:prstGeom>
          <a:noFill/>
          <a:ln>
            <a:noFill/>
          </a:ln>
        </p:spPr>
      </p:pic>
      <p:sp>
        <p:nvSpPr>
          <p:cNvPr id="142" name="Google Shape;142;gac3493f423_0_51"/>
          <p:cNvSpPr txBox="1"/>
          <p:nvPr/>
        </p:nvSpPr>
        <p:spPr>
          <a:xfrm>
            <a:off x="330350" y="4466575"/>
            <a:ext cx="28539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Old Standard TT"/>
                <a:ea typeface="Old Standard TT"/>
                <a:cs typeface="Old Standard TT"/>
                <a:sym typeface="Old Standard TT"/>
              </a:rPr>
              <a:t>Statistique du Site </a:t>
            </a:r>
            <a:r>
              <a:rPr lang="en-US" u="sng">
                <a:solidFill>
                  <a:schemeClr val="hlink"/>
                </a:solidFill>
                <a:latin typeface="Old Standard TT"/>
                <a:ea typeface="Old Standard TT"/>
                <a:cs typeface="Old Standard TT"/>
                <a:sym typeface="Old Standard TT"/>
                <a:hlinkClick r:id="rId4"/>
              </a:rPr>
              <a:t>stateofjs.com</a:t>
            </a:r>
            <a:endParaRPr>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ac3493f423_0_7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Quelques noms de site</a:t>
            </a:r>
            <a:endParaRPr/>
          </a:p>
        </p:txBody>
      </p:sp>
      <p:pic>
        <p:nvPicPr>
          <p:cNvPr id="148" name="Google Shape;148;gac3493f423_0_78"/>
          <p:cNvPicPr preferRelativeResize="0"/>
          <p:nvPr/>
        </p:nvPicPr>
        <p:blipFill>
          <a:blip r:embed="rId3">
            <a:alphaModFix/>
          </a:blip>
          <a:stretch>
            <a:fillRect/>
          </a:stretch>
        </p:blipFill>
        <p:spPr>
          <a:xfrm>
            <a:off x="152400" y="1210625"/>
            <a:ext cx="6134100" cy="1943100"/>
          </a:xfrm>
          <a:prstGeom prst="rect">
            <a:avLst/>
          </a:prstGeom>
          <a:noFill/>
          <a:ln>
            <a:noFill/>
          </a:ln>
        </p:spPr>
      </p:pic>
      <p:sp>
        <p:nvSpPr>
          <p:cNvPr id="149" name="Google Shape;149;gac3493f423_0_78"/>
          <p:cNvSpPr txBox="1"/>
          <p:nvPr/>
        </p:nvSpPr>
        <p:spPr>
          <a:xfrm>
            <a:off x="212750" y="4756675"/>
            <a:ext cx="16308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Old Standard TT"/>
                <a:ea typeface="Old Standard TT"/>
                <a:cs typeface="Old Standard TT"/>
                <a:sym typeface="Old Standard TT"/>
                <a:hlinkClick r:id="rId4"/>
              </a:rPr>
              <a:t>madewithvuejs.com</a:t>
            </a:r>
            <a:endParaRPr sz="1300">
              <a:latin typeface="Old Standard TT"/>
              <a:ea typeface="Old Standard TT"/>
              <a:cs typeface="Old Standard TT"/>
              <a:sym typeface="Old Standard TT"/>
            </a:endParaRPr>
          </a:p>
        </p:txBody>
      </p:sp>
      <p:pic>
        <p:nvPicPr>
          <p:cNvPr id="150" name="Google Shape;150;gac3493f423_0_78"/>
          <p:cNvPicPr preferRelativeResize="0"/>
          <p:nvPr/>
        </p:nvPicPr>
        <p:blipFill>
          <a:blip r:embed="rId5">
            <a:alphaModFix/>
          </a:blip>
          <a:stretch>
            <a:fillRect/>
          </a:stretch>
        </p:blipFill>
        <p:spPr>
          <a:xfrm>
            <a:off x="741425" y="2514225"/>
            <a:ext cx="4650531" cy="1684975"/>
          </a:xfrm>
          <a:prstGeom prst="rect">
            <a:avLst/>
          </a:prstGeom>
          <a:noFill/>
          <a:ln>
            <a:noFill/>
          </a:ln>
        </p:spPr>
      </p:pic>
      <p:pic>
        <p:nvPicPr>
          <p:cNvPr id="151" name="Google Shape;151;gac3493f423_0_78"/>
          <p:cNvPicPr preferRelativeResize="0"/>
          <p:nvPr/>
        </p:nvPicPr>
        <p:blipFill>
          <a:blip r:embed="rId6">
            <a:alphaModFix/>
          </a:blip>
          <a:stretch>
            <a:fillRect/>
          </a:stretch>
        </p:blipFill>
        <p:spPr>
          <a:xfrm>
            <a:off x="3443125" y="3153725"/>
            <a:ext cx="5110376" cy="1855000"/>
          </a:xfrm>
          <a:prstGeom prst="rect">
            <a:avLst/>
          </a:prstGeom>
          <a:noFill/>
          <a:ln>
            <a:noFill/>
          </a:ln>
        </p:spPr>
      </p:pic>
      <p:pic>
        <p:nvPicPr>
          <p:cNvPr id="152" name="Google Shape;152;gac3493f423_0_78"/>
          <p:cNvPicPr preferRelativeResize="0"/>
          <p:nvPr/>
        </p:nvPicPr>
        <p:blipFill>
          <a:blip r:embed="rId7">
            <a:alphaModFix/>
          </a:blip>
          <a:stretch>
            <a:fillRect/>
          </a:stretch>
        </p:blipFill>
        <p:spPr>
          <a:xfrm>
            <a:off x="5781451" y="2032275"/>
            <a:ext cx="2772050" cy="90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ac3493f423_0_99"/>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US"/>
              <a:t>Avantages et</a:t>
            </a:r>
            <a:endParaRPr/>
          </a:p>
          <a:p>
            <a:pPr indent="457200" lvl="0" marL="2743200" rtl="0" algn="l">
              <a:lnSpc>
                <a:spcPct val="100000"/>
              </a:lnSpc>
              <a:spcBef>
                <a:spcPts val="0"/>
              </a:spcBef>
              <a:spcAft>
                <a:spcPts val="0"/>
              </a:spcAft>
              <a:buSzPts val="6000"/>
              <a:buNone/>
            </a:pPr>
            <a:r>
              <a:rPr lang="en-US"/>
              <a:t>Inconvénients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avantages de VueJS</a:t>
            </a:r>
            <a:endParaRPr/>
          </a:p>
        </p:txBody>
      </p:sp>
      <p:sp>
        <p:nvSpPr>
          <p:cNvPr id="163" name="Google Shape;163;p11"/>
          <p:cNvSpPr txBox="1"/>
          <p:nvPr>
            <p:ph idx="1" type="body"/>
          </p:nvPr>
        </p:nvSpPr>
        <p:spPr>
          <a:xfrm>
            <a:off x="311785" y="1171575"/>
            <a:ext cx="4610735" cy="339725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Framework progressif</a:t>
            </a:r>
            <a:endParaRPr sz="1800"/>
          </a:p>
          <a:p>
            <a:pPr indent="-342900" lvl="1" marL="914400" rtl="0" algn="l">
              <a:lnSpc>
                <a:spcPct val="115000"/>
              </a:lnSpc>
              <a:spcBef>
                <a:spcPts val="0"/>
              </a:spcBef>
              <a:spcAft>
                <a:spcPts val="0"/>
              </a:spcAft>
              <a:buSzPts val="1800"/>
              <a:buChar char="○"/>
            </a:pPr>
            <a:r>
              <a:rPr lang="en-US" sz="1800"/>
              <a:t>VueJS ne nécessite pas la migration complète de votre site pour pouvoir </a:t>
            </a:r>
            <a:r>
              <a:rPr lang="en-US" sz="1800"/>
              <a:t>être</a:t>
            </a:r>
            <a:r>
              <a:rPr lang="en-US" sz="1800"/>
              <a:t> utilisé au sein de votre structure. Vous pouvez ajouter un composant à la structure que vous utilisez </a:t>
            </a:r>
            <a:r>
              <a:rPr lang="en-US" sz="1800"/>
              <a:t>déjà</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164" name="Google Shape;164;p11"/>
          <p:cNvPicPr preferRelativeResize="0"/>
          <p:nvPr/>
        </p:nvPicPr>
        <p:blipFill>
          <a:blip r:embed="rId3">
            <a:alphaModFix/>
          </a:blip>
          <a:stretch>
            <a:fillRect/>
          </a:stretch>
        </p:blipFill>
        <p:spPr>
          <a:xfrm>
            <a:off x="5214925" y="1210625"/>
            <a:ext cx="3487025" cy="2943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ac3493f423_0_1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avantages de VueJS</a:t>
            </a:r>
            <a:endParaRPr/>
          </a:p>
        </p:txBody>
      </p:sp>
      <p:sp>
        <p:nvSpPr>
          <p:cNvPr id="170" name="Google Shape;170;gac3493f423_0_16"/>
          <p:cNvSpPr txBox="1"/>
          <p:nvPr>
            <p:ph idx="1" type="body"/>
          </p:nvPr>
        </p:nvSpPr>
        <p:spPr>
          <a:xfrm>
            <a:off x="311769" y="1171575"/>
            <a:ext cx="74202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Framework léger</a:t>
            </a:r>
            <a:endParaRPr sz="1800"/>
          </a:p>
          <a:p>
            <a:pPr indent="-342900" lvl="1" marL="914400" rtl="0" algn="l">
              <a:lnSpc>
                <a:spcPct val="115000"/>
              </a:lnSpc>
              <a:spcBef>
                <a:spcPts val="0"/>
              </a:spcBef>
              <a:spcAft>
                <a:spcPts val="0"/>
              </a:spcAft>
              <a:buSzPts val="1800"/>
              <a:buChar char="○"/>
            </a:pPr>
            <a:r>
              <a:rPr lang="en-US" sz="1800"/>
              <a:t>Comme il se concentre principalement sur le ViewModel ou la liaison de données bidirectionnelles, Vue est léger, avec des documents assez basiques. Et Vue est une couche d'interface, ce qui signifie que vous pouvez l'utiliser comme une fonctionnalité légère dans les pages, offrant une meilleure option que SPA à part entière.</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ac3493f423_0_2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avantages de VueJS</a:t>
            </a:r>
            <a:endParaRPr/>
          </a:p>
        </p:txBody>
      </p:sp>
      <p:sp>
        <p:nvSpPr>
          <p:cNvPr id="176" name="Google Shape;176;gac3493f423_0_22"/>
          <p:cNvSpPr txBox="1"/>
          <p:nvPr>
            <p:ph idx="1" type="body"/>
          </p:nvPr>
        </p:nvSpPr>
        <p:spPr>
          <a:xfrm>
            <a:off x="311785" y="1171575"/>
            <a:ext cx="46107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Framework facile à maîtriser</a:t>
            </a:r>
            <a:endParaRPr sz="1800"/>
          </a:p>
          <a:p>
            <a:pPr indent="-342900" lvl="1" marL="914400" rtl="0" algn="l">
              <a:lnSpc>
                <a:spcPct val="115000"/>
              </a:lnSpc>
              <a:spcBef>
                <a:spcPts val="0"/>
              </a:spcBef>
              <a:spcAft>
                <a:spcPts val="0"/>
              </a:spcAft>
              <a:buSzPts val="1800"/>
              <a:buChar char="○"/>
            </a:pPr>
            <a:r>
              <a:rPr lang="en-US" sz="1800"/>
              <a:t>Les développeurs travaillant avec HTML constateront que Vue à une faible courbe d'apprentissage. Cela le rend parfait pour les développeurs moins expérimentés et les débutants. Ils peuvent apprendre et comprendre Vue rapidement.</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177" name="Google Shape;177;gac3493f423_0_22"/>
          <p:cNvPicPr preferRelativeResize="0"/>
          <p:nvPr/>
        </p:nvPicPr>
        <p:blipFill>
          <a:blip r:embed="rId3">
            <a:alphaModFix/>
          </a:blip>
          <a:stretch>
            <a:fillRect/>
          </a:stretch>
        </p:blipFill>
        <p:spPr>
          <a:xfrm>
            <a:off x="5333525" y="1171575"/>
            <a:ext cx="3368400" cy="2881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US"/>
              <a:t>Remettre en contexte l’utilisation des frameworks Frontend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ac3493f423_0_2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avantages de VueJS</a:t>
            </a:r>
            <a:endParaRPr/>
          </a:p>
        </p:txBody>
      </p:sp>
      <p:sp>
        <p:nvSpPr>
          <p:cNvPr id="183" name="Google Shape;183;gac3493f423_0_28"/>
          <p:cNvSpPr txBox="1"/>
          <p:nvPr>
            <p:ph idx="1" type="body"/>
          </p:nvPr>
        </p:nvSpPr>
        <p:spPr>
          <a:xfrm>
            <a:off x="311768" y="1171575"/>
            <a:ext cx="79848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Liaison bidirectionnelle</a:t>
            </a:r>
            <a:endParaRPr sz="1800"/>
          </a:p>
          <a:p>
            <a:pPr indent="-342900" lvl="1" marL="914400" rtl="0" algn="l">
              <a:lnSpc>
                <a:spcPct val="115000"/>
              </a:lnSpc>
              <a:spcBef>
                <a:spcPts val="0"/>
              </a:spcBef>
              <a:spcAft>
                <a:spcPts val="0"/>
              </a:spcAft>
              <a:buSzPts val="1800"/>
              <a:buChar char="○"/>
            </a:pPr>
            <a:r>
              <a:rPr lang="en-US" sz="1800"/>
              <a:t>Vue fournit la directive v-model (pour mettre à jour les données sur les événements d'entrée utilisateur) qui facilite la liaison bidirectionnelle sur les entrées de formulaire et les éléments de texture. Il peut choisir la bonne façon de mettre à jour les éléments en fonction du type d'entrée.</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184" name="Google Shape;184;gac3493f423_0_28"/>
          <p:cNvPicPr preferRelativeResize="0"/>
          <p:nvPr/>
        </p:nvPicPr>
        <p:blipFill>
          <a:blip r:embed="rId3">
            <a:alphaModFix/>
          </a:blip>
          <a:stretch>
            <a:fillRect/>
          </a:stretch>
        </p:blipFill>
        <p:spPr>
          <a:xfrm>
            <a:off x="2522400" y="3174897"/>
            <a:ext cx="4121450" cy="176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ac3493f423_0_3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avantages de VueJS</a:t>
            </a:r>
            <a:endParaRPr/>
          </a:p>
        </p:txBody>
      </p:sp>
      <p:sp>
        <p:nvSpPr>
          <p:cNvPr id="190" name="Google Shape;190;gac3493f423_0_34"/>
          <p:cNvSpPr txBox="1"/>
          <p:nvPr>
            <p:ph idx="1" type="body"/>
          </p:nvPr>
        </p:nvSpPr>
        <p:spPr>
          <a:xfrm>
            <a:off x="311775" y="1469200"/>
            <a:ext cx="7984800" cy="3099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Utilisation du DOM</a:t>
            </a:r>
            <a:endParaRPr sz="1800"/>
          </a:p>
          <a:p>
            <a:pPr indent="-342900" lvl="1" marL="914400" rtl="0" algn="l">
              <a:lnSpc>
                <a:spcPct val="115000"/>
              </a:lnSpc>
              <a:spcBef>
                <a:spcPts val="0"/>
              </a:spcBef>
              <a:spcAft>
                <a:spcPts val="0"/>
              </a:spcAft>
              <a:buSzPts val="1800"/>
              <a:buChar char="○"/>
            </a:pPr>
            <a:r>
              <a:rPr lang="en-US" sz="1800"/>
              <a:t>Le facteur de performance de Vue est légèrement élevé en raison de son implémentation légère du DOM virtuel. C'est l'une des principales nouvelles fonctionnalités de Virtual DOM et rend le calcul peu coûteux car vous pouvez directement effectuer les mises à jour. Lorsque vous devez effectuer les modifications dans le DOM réel, vous pouvez utiliser la fonction qui le fait une seule fois.</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191" name="Google Shape;191;gac3493f423_0_34"/>
          <p:cNvPicPr preferRelativeResize="0"/>
          <p:nvPr/>
        </p:nvPicPr>
        <p:blipFill>
          <a:blip r:embed="rId3">
            <a:alphaModFix/>
          </a:blip>
          <a:stretch>
            <a:fillRect/>
          </a:stretch>
        </p:blipFill>
        <p:spPr>
          <a:xfrm>
            <a:off x="6436300" y="144300"/>
            <a:ext cx="2085975" cy="112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ac3493f423_0_4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avantages de VueJS</a:t>
            </a:r>
            <a:endParaRPr/>
          </a:p>
        </p:txBody>
      </p:sp>
      <p:sp>
        <p:nvSpPr>
          <p:cNvPr id="197" name="Google Shape;197;gac3493f423_0_40"/>
          <p:cNvSpPr txBox="1"/>
          <p:nvPr>
            <p:ph idx="1" type="body"/>
          </p:nvPr>
        </p:nvSpPr>
        <p:spPr>
          <a:xfrm>
            <a:off x="311785" y="1171575"/>
            <a:ext cx="46107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Une syntaxe basée sur le HTML</a:t>
            </a:r>
            <a:endParaRPr sz="1800"/>
          </a:p>
          <a:p>
            <a:pPr indent="-342900" lvl="1" marL="914400" rtl="0" algn="l">
              <a:lnSpc>
                <a:spcPct val="115000"/>
              </a:lnSpc>
              <a:spcBef>
                <a:spcPts val="0"/>
              </a:spcBef>
              <a:spcAft>
                <a:spcPts val="0"/>
              </a:spcAft>
              <a:buSzPts val="1800"/>
              <a:buChar char="○"/>
            </a:pPr>
            <a:r>
              <a:rPr lang="en-US" sz="1800"/>
              <a:t>Cela vous permet de lier directement le DOM rendu aux données de l'instance Vue sous-jacente. C'est une fonctionnalité utile car elle vous permet d'étendre les éléments HTML de base pour enregistrer des codes réutilisables.</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198" name="Google Shape;198;gac3493f423_0_40"/>
          <p:cNvPicPr preferRelativeResize="0"/>
          <p:nvPr/>
        </p:nvPicPr>
        <p:blipFill>
          <a:blip r:embed="rId3">
            <a:alphaModFix/>
          </a:blip>
          <a:stretch>
            <a:fillRect/>
          </a:stretch>
        </p:blipFill>
        <p:spPr>
          <a:xfrm>
            <a:off x="5067060" y="979938"/>
            <a:ext cx="3652634" cy="3780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ac3493f423_0_6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inconvénients de VueJS</a:t>
            </a:r>
            <a:endParaRPr/>
          </a:p>
        </p:txBody>
      </p:sp>
      <p:sp>
        <p:nvSpPr>
          <p:cNvPr id="204" name="Google Shape;204;gac3493f423_0_62"/>
          <p:cNvSpPr txBox="1"/>
          <p:nvPr>
            <p:ph idx="1" type="body"/>
          </p:nvPr>
        </p:nvSpPr>
        <p:spPr>
          <a:xfrm>
            <a:off x="4221610" y="1163725"/>
            <a:ext cx="46107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Technologie nouvelle</a:t>
            </a:r>
            <a:endParaRPr sz="1800"/>
          </a:p>
          <a:p>
            <a:pPr indent="-342900" lvl="1" marL="914400" rtl="0" algn="l">
              <a:lnSpc>
                <a:spcPct val="115000"/>
              </a:lnSpc>
              <a:spcBef>
                <a:spcPts val="0"/>
              </a:spcBef>
              <a:spcAft>
                <a:spcPts val="0"/>
              </a:spcAft>
              <a:buSzPts val="1800"/>
              <a:buChar char="○"/>
            </a:pPr>
            <a:r>
              <a:rPr lang="en-US" sz="1800"/>
              <a:t>Son manque d’historique (il est assez récent) le rend moins optimisé que les autres, puisqu’il a moins vécu et a moins été confronté à des situations problématiques. On peut donc parfois rencontrer certains problèmes d’intégrations.</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05" name="Google Shape;205;gac3493f423_0_62"/>
          <p:cNvPicPr preferRelativeResize="0"/>
          <p:nvPr/>
        </p:nvPicPr>
        <p:blipFill>
          <a:blip r:embed="rId3">
            <a:alphaModFix/>
          </a:blip>
          <a:stretch>
            <a:fillRect/>
          </a:stretch>
        </p:blipFill>
        <p:spPr>
          <a:xfrm>
            <a:off x="739550" y="1163725"/>
            <a:ext cx="3156340" cy="3780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ac3493f423_0_7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 inconvénients de VueJS</a:t>
            </a:r>
            <a:endParaRPr/>
          </a:p>
        </p:txBody>
      </p:sp>
      <p:sp>
        <p:nvSpPr>
          <p:cNvPr id="211" name="Google Shape;211;gac3493f423_0_73"/>
          <p:cNvSpPr txBox="1"/>
          <p:nvPr>
            <p:ph idx="1" type="body"/>
          </p:nvPr>
        </p:nvSpPr>
        <p:spPr>
          <a:xfrm>
            <a:off x="4221610" y="1148050"/>
            <a:ext cx="46107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800"/>
              <a:t>Une communauté peu </a:t>
            </a:r>
            <a:r>
              <a:rPr lang="en-US" sz="1800"/>
              <a:t>établie</a:t>
            </a:r>
            <a:endParaRPr sz="1800"/>
          </a:p>
          <a:p>
            <a:pPr indent="-342900" lvl="1" marL="914400" rtl="0" algn="l">
              <a:lnSpc>
                <a:spcPct val="115000"/>
              </a:lnSpc>
              <a:spcBef>
                <a:spcPts val="0"/>
              </a:spcBef>
              <a:spcAft>
                <a:spcPts val="0"/>
              </a:spcAft>
              <a:buSzPts val="1800"/>
              <a:buChar char="○"/>
            </a:pPr>
            <a:r>
              <a:rPr lang="en-US" sz="1800"/>
              <a:t>VueJS ne </a:t>
            </a:r>
            <a:r>
              <a:rPr lang="en-US" sz="1800"/>
              <a:t>bénéficie </a:t>
            </a:r>
            <a:r>
              <a:rPr lang="en-US" sz="1800"/>
              <a:t>pas d’une communauté aussi riche que d’autres Frameworks </a:t>
            </a:r>
            <a:r>
              <a:rPr lang="en-US" sz="1800"/>
              <a:t>front end</a:t>
            </a:r>
            <a:r>
              <a:rPr lang="en-US" sz="1800"/>
              <a:t>. En effet, il n’a pas été mis en place ou acquis par une compagnie qui a du poids sur les influences du web et il ne </a:t>
            </a:r>
            <a:r>
              <a:rPr lang="en-US" sz="1800"/>
              <a:t>bénéficie</a:t>
            </a:r>
            <a:r>
              <a:rPr lang="en-US" sz="1800"/>
              <a:t> pas de la </a:t>
            </a:r>
            <a:r>
              <a:rPr lang="en-US" sz="1800"/>
              <a:t>même</a:t>
            </a:r>
            <a:r>
              <a:rPr lang="en-US" sz="1800"/>
              <a:t> visibilité.</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12" name="Google Shape;212;gac3493f423_0_73"/>
          <p:cNvPicPr preferRelativeResize="0"/>
          <p:nvPr/>
        </p:nvPicPr>
        <p:blipFill rotWithShape="1">
          <a:blip r:embed="rId3">
            <a:alphaModFix/>
          </a:blip>
          <a:srcRect b="0" l="30172" r="0" t="0"/>
          <a:stretch/>
        </p:blipFill>
        <p:spPr>
          <a:xfrm>
            <a:off x="311700" y="1461375"/>
            <a:ext cx="4017824" cy="256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ac3493f423_0_124"/>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accent1"/>
              </a:buClr>
              <a:buSzPts val="6000"/>
              <a:buNone/>
            </a:pPr>
            <a:r>
              <a:rPr lang="en-US"/>
              <a:t>Premiers Pas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ac3493f423_0_12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Trouver de l’information</a:t>
            </a:r>
            <a:endParaRPr/>
          </a:p>
        </p:txBody>
      </p:sp>
      <p:sp>
        <p:nvSpPr>
          <p:cNvPr id="223" name="Google Shape;223;gac3493f423_0_128"/>
          <p:cNvSpPr txBox="1"/>
          <p:nvPr>
            <p:ph idx="1" type="body"/>
          </p:nvPr>
        </p:nvSpPr>
        <p:spPr>
          <a:xfrm>
            <a:off x="453325" y="1766675"/>
            <a:ext cx="8259600" cy="22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800"/>
              <a:t>Le site </a:t>
            </a:r>
            <a:r>
              <a:rPr lang="en-US" sz="1800" u="sng">
                <a:solidFill>
                  <a:schemeClr val="hlink"/>
                </a:solidFill>
                <a:hlinkClick r:id="rId3"/>
              </a:rPr>
              <a:t>https://fr.vuejs.org/v2/guide/</a:t>
            </a:r>
            <a:r>
              <a:rPr lang="en-US" sz="1800"/>
              <a:t> vous permet de suivre pas à pas la mise en place de VueJS au sein de votre application. Vous pourrez l’utiliser en complément de cours.</a:t>
            </a:r>
            <a:endParaRPr sz="1800"/>
          </a:p>
        </p:txBody>
      </p:sp>
      <p:pic>
        <p:nvPicPr>
          <p:cNvPr id="224" name="Google Shape;224;gac3493f423_0_128"/>
          <p:cNvPicPr preferRelativeResize="0"/>
          <p:nvPr/>
        </p:nvPicPr>
        <p:blipFill>
          <a:blip r:embed="rId4">
            <a:alphaModFix/>
          </a:blip>
          <a:stretch>
            <a:fillRect/>
          </a:stretch>
        </p:blipFill>
        <p:spPr>
          <a:xfrm>
            <a:off x="7097825" y="358313"/>
            <a:ext cx="1615092" cy="78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ac3493f423_0_24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Mettre VueJS au sein de votre site</a:t>
            </a:r>
            <a:endParaRPr/>
          </a:p>
        </p:txBody>
      </p:sp>
      <p:sp>
        <p:nvSpPr>
          <p:cNvPr id="230" name="Google Shape;230;gac3493f423_0_240"/>
          <p:cNvSpPr txBox="1"/>
          <p:nvPr>
            <p:ph idx="1" type="body"/>
          </p:nvPr>
        </p:nvSpPr>
        <p:spPr>
          <a:xfrm>
            <a:off x="572542" y="1148050"/>
            <a:ext cx="8259600" cy="339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800">
                <a:solidFill>
                  <a:srgbClr val="304455"/>
                </a:solidFill>
                <a:latin typeface="Lobster"/>
                <a:ea typeface="Lobster"/>
                <a:cs typeface="Lobster"/>
                <a:sym typeface="Lobster"/>
              </a:rPr>
              <a:t>La manière la plus simple d’essayer Vue.js est d’utiliser </a:t>
            </a:r>
            <a:r>
              <a:rPr lang="en-US" sz="1800">
                <a:solidFill>
                  <a:srgbClr val="42B983"/>
                </a:solidFill>
                <a:uFill>
                  <a:noFill/>
                </a:uFill>
                <a:latin typeface="Lobster"/>
                <a:ea typeface="Lobster"/>
                <a:cs typeface="Lobster"/>
                <a:sym typeface="Lobster"/>
                <a:hlinkClick r:id="rId3">
                  <a:extLst>
                    <a:ext uri="{A12FA001-AC4F-418D-AE19-62706E023703}">
                      <ahyp:hlinkClr val="tx"/>
                    </a:ext>
                  </a:extLst>
                </a:hlinkClick>
              </a:rPr>
              <a:t>l’exemple Hello World</a:t>
            </a:r>
            <a:r>
              <a:rPr lang="en-US" sz="1800">
                <a:solidFill>
                  <a:srgbClr val="304455"/>
                </a:solidFill>
                <a:latin typeface="Lobster"/>
                <a:ea typeface="Lobster"/>
                <a:cs typeface="Lobster"/>
                <a:sym typeface="Lobster"/>
              </a:rPr>
              <a:t>. Si vous le souhaitez, ouvrez-le dans un nouvel onglet afin de suivre pendant que nous parcourons des exemples de base. Vous pouvez aussi simplement </a:t>
            </a:r>
            <a:r>
              <a:rPr lang="en-US" sz="1800">
                <a:solidFill>
                  <a:srgbClr val="42B983"/>
                </a:solidFill>
                <a:uFill>
                  <a:noFill/>
                </a:uFill>
                <a:latin typeface="Lobster"/>
                <a:ea typeface="Lobster"/>
                <a:cs typeface="Lobster"/>
                <a:sym typeface="Lobster"/>
                <a:hlinkClick r:id="rId4">
                  <a:extLst>
                    <a:ext uri="{A12FA001-AC4F-418D-AE19-62706E023703}">
                      <ahyp:hlinkClr val="tx"/>
                    </a:ext>
                  </a:extLst>
                </a:hlinkClick>
              </a:rPr>
              <a:t>créer un fichier </a:t>
            </a:r>
            <a:r>
              <a:rPr lang="en-US" sz="1800">
                <a:solidFill>
                  <a:srgbClr val="D63200"/>
                </a:solidFill>
                <a:uFill>
                  <a:noFill/>
                </a:uFill>
                <a:latin typeface="Lobster"/>
                <a:ea typeface="Lobster"/>
                <a:cs typeface="Lobster"/>
                <a:sym typeface="Lobster"/>
                <a:hlinkClick r:id="rId5">
                  <a:extLst>
                    <a:ext uri="{A12FA001-AC4F-418D-AE19-62706E023703}">
                      <ahyp:hlinkClr val="tx"/>
                    </a:ext>
                  </a:extLst>
                </a:hlinkClick>
              </a:rPr>
              <a:t>index.html</a:t>
            </a:r>
            <a:r>
              <a:rPr lang="en-US" sz="1800">
                <a:solidFill>
                  <a:srgbClr val="304455"/>
                </a:solidFill>
                <a:latin typeface="Lobster"/>
                <a:ea typeface="Lobster"/>
                <a:cs typeface="Lobster"/>
                <a:sym typeface="Lobster"/>
              </a:rPr>
              <a:t> et ajouter Vue avec :</a:t>
            </a:r>
            <a:endParaRPr sz="1800">
              <a:latin typeface="Lobster"/>
              <a:ea typeface="Lobster"/>
              <a:cs typeface="Lobster"/>
              <a:sym typeface="Lobster"/>
            </a:endParaRPr>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31" name="Google Shape;231;gac3493f423_0_240"/>
          <p:cNvPicPr preferRelativeResize="0"/>
          <p:nvPr/>
        </p:nvPicPr>
        <p:blipFill>
          <a:blip r:embed="rId6">
            <a:alphaModFix/>
          </a:blip>
          <a:stretch>
            <a:fillRect/>
          </a:stretch>
        </p:blipFill>
        <p:spPr>
          <a:xfrm>
            <a:off x="1061687" y="2571750"/>
            <a:ext cx="7281324" cy="2454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9"/>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accent1"/>
              </a:buClr>
              <a:buSzPts val="6000"/>
              <a:buNone/>
            </a:pPr>
            <a:r>
              <a:rPr lang="en-US"/>
              <a:t>Les outils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1"/>
              </a:buClr>
              <a:buSzPts val="5400"/>
              <a:buNone/>
            </a:pPr>
            <a:r>
              <a:rPr lang="en-US"/>
              <a:t>Il existe un nombre conséquent d’outils pour faire du Web en voici les principaux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4"/>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VueJS</a:t>
            </a:r>
            <a:endParaRPr/>
          </a:p>
        </p:txBody>
      </p:sp>
      <p:sp>
        <p:nvSpPr>
          <p:cNvPr id="71" name="Google Shape;71;p4"/>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US"/>
              <a:t>Les raisons de son utilisation</a:t>
            </a:r>
            <a:endParaRPr/>
          </a:p>
        </p:txBody>
      </p:sp>
      <p:sp>
        <p:nvSpPr>
          <p:cNvPr id="72" name="Google Shape;72;p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Contexte</a:t>
            </a:r>
            <a:endParaRPr/>
          </a:p>
          <a:p>
            <a:pPr indent="-342900" lvl="0" marL="457200" rtl="0" algn="l">
              <a:lnSpc>
                <a:spcPct val="115000"/>
              </a:lnSpc>
              <a:spcBef>
                <a:spcPts val="1600"/>
              </a:spcBef>
              <a:spcAft>
                <a:spcPts val="0"/>
              </a:spcAft>
              <a:buSzPts val="1800"/>
              <a:buChar char="●"/>
            </a:pPr>
            <a:r>
              <a:rPr lang="en-US"/>
              <a:t>Définition</a:t>
            </a:r>
            <a:endParaRPr/>
          </a:p>
          <a:p>
            <a:pPr indent="-342900" lvl="0" marL="457200" rtl="0" algn="l">
              <a:lnSpc>
                <a:spcPct val="115000"/>
              </a:lnSpc>
              <a:spcBef>
                <a:spcPts val="1600"/>
              </a:spcBef>
              <a:spcAft>
                <a:spcPts val="0"/>
              </a:spcAft>
              <a:buSzPts val="1800"/>
              <a:buChar char="●"/>
            </a:pPr>
            <a:r>
              <a:rPr lang="en-US"/>
              <a:t>Popularité</a:t>
            </a:r>
            <a:endParaRPr/>
          </a:p>
          <a:p>
            <a:pPr indent="-342900" lvl="0" marL="457200" rtl="0" algn="l">
              <a:lnSpc>
                <a:spcPct val="115000"/>
              </a:lnSpc>
              <a:spcBef>
                <a:spcPts val="1600"/>
              </a:spcBef>
              <a:spcAft>
                <a:spcPts val="0"/>
              </a:spcAft>
              <a:buSzPts val="1800"/>
              <a:buChar char="●"/>
            </a:pPr>
            <a:r>
              <a:rPr lang="en-US"/>
              <a:t>Avantages et </a:t>
            </a:r>
            <a:r>
              <a:rPr lang="en-US"/>
              <a:t>Inconvénients</a:t>
            </a:r>
            <a:endParaRPr/>
          </a:p>
          <a:p>
            <a:pPr indent="-342900" lvl="0" marL="457200" rtl="0" algn="l">
              <a:lnSpc>
                <a:spcPct val="115000"/>
              </a:lnSpc>
              <a:spcBef>
                <a:spcPts val="1600"/>
              </a:spcBef>
              <a:spcAft>
                <a:spcPts val="0"/>
              </a:spcAft>
              <a:buSzPts val="1800"/>
              <a:buChar char="●"/>
            </a:pPr>
            <a:r>
              <a:rPr lang="en-US"/>
              <a:t>Les premiers pas</a:t>
            </a:r>
            <a:endParaRPr/>
          </a:p>
          <a:p>
            <a:pPr indent="-342900" lvl="0" marL="457200" rtl="0" algn="l">
              <a:lnSpc>
                <a:spcPct val="115000"/>
              </a:lnSpc>
              <a:spcBef>
                <a:spcPts val="1600"/>
              </a:spcBef>
              <a:spcAft>
                <a:spcPts val="1600"/>
              </a:spcAft>
              <a:buSzPts val="1800"/>
              <a:buChar char="●"/>
            </a:pPr>
            <a:r>
              <a:rPr lang="en-US"/>
              <a:t>Les outils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IMG_256" id="246" name="Google Shape;246;gac3493f423_0_182"/>
          <p:cNvPicPr preferRelativeResize="0"/>
          <p:nvPr/>
        </p:nvPicPr>
        <p:blipFill rotWithShape="1">
          <a:blip r:embed="rId3">
            <a:alphaModFix/>
          </a:blip>
          <a:srcRect b="0" l="0" r="11111" t="0"/>
          <a:stretch/>
        </p:blipFill>
        <p:spPr>
          <a:xfrm>
            <a:off x="0" y="0"/>
            <a:ext cx="9144001" cy="5143500"/>
          </a:xfrm>
          <a:prstGeom prst="rect">
            <a:avLst/>
          </a:prstGeom>
          <a:noFill/>
          <a:ln>
            <a:noFill/>
          </a:ln>
        </p:spPr>
      </p:pic>
      <p:sp>
        <p:nvSpPr>
          <p:cNvPr id="247" name="Google Shape;247;gac3493f423_0_182"/>
          <p:cNvSpPr txBox="1"/>
          <p:nvPr>
            <p:ph idx="1" type="body"/>
          </p:nvPr>
        </p:nvSpPr>
        <p:spPr>
          <a:xfrm>
            <a:off x="311700" y="4230575"/>
            <a:ext cx="5998800" cy="6051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t>Visual Studio Code ou Atom pour le Frontend</a:t>
            </a:r>
            <a:endParaRPr/>
          </a:p>
        </p:txBody>
      </p:sp>
      <p:pic>
        <p:nvPicPr>
          <p:cNvPr descr="IMG_256" id="248" name="Google Shape;248;gac3493f423_0_182"/>
          <p:cNvPicPr preferRelativeResize="0"/>
          <p:nvPr/>
        </p:nvPicPr>
        <p:blipFill>
          <a:blip r:embed="rId4">
            <a:alphaModFix/>
          </a:blip>
          <a:stretch>
            <a:fillRect/>
          </a:stretch>
        </p:blipFill>
        <p:spPr>
          <a:xfrm>
            <a:off x="3267075" y="0"/>
            <a:ext cx="5876925" cy="3105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ac3493f423_0_13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Visual studio Code</a:t>
            </a:r>
            <a:endParaRPr/>
          </a:p>
        </p:txBody>
      </p:sp>
      <p:sp>
        <p:nvSpPr>
          <p:cNvPr id="254" name="Google Shape;254;gac3493f423_0_133"/>
          <p:cNvSpPr txBox="1"/>
          <p:nvPr>
            <p:ph idx="1" type="body"/>
          </p:nvPr>
        </p:nvSpPr>
        <p:spPr>
          <a:xfrm>
            <a:off x="345492" y="1148050"/>
            <a:ext cx="8486700" cy="33972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b="1" lang="en-US" sz="1800">
                <a:solidFill>
                  <a:srgbClr val="202122"/>
                </a:solidFill>
                <a:highlight>
                  <a:srgbClr val="FFFFFF"/>
                </a:highlight>
                <a:latin typeface="Lobster"/>
                <a:ea typeface="Lobster"/>
                <a:cs typeface="Lobster"/>
                <a:sym typeface="Lobster"/>
              </a:rPr>
              <a:t>Visual Studio Code</a:t>
            </a:r>
            <a:r>
              <a:rPr lang="en-US" sz="1800">
                <a:solidFill>
                  <a:srgbClr val="202122"/>
                </a:solidFill>
                <a:highlight>
                  <a:srgbClr val="FFFFFF"/>
                </a:highlight>
                <a:latin typeface="Lobster"/>
                <a:ea typeface="Lobster"/>
                <a:cs typeface="Lobster"/>
                <a:sym typeface="Lobster"/>
              </a:rPr>
              <a:t> est un </a:t>
            </a:r>
            <a:r>
              <a:rPr lang="en-US" sz="1800">
                <a:solidFill>
                  <a:srgbClr val="0B0080"/>
                </a:solidFill>
                <a:highlight>
                  <a:srgbClr val="FFFFFF"/>
                </a:highlight>
                <a:uFill>
                  <a:noFill/>
                </a:uFill>
                <a:latin typeface="Lobster"/>
                <a:ea typeface="Lobster"/>
                <a:cs typeface="Lobster"/>
                <a:sym typeface="Lobster"/>
                <a:hlinkClick r:id="rId3">
                  <a:extLst>
                    <a:ext uri="{A12FA001-AC4F-418D-AE19-62706E023703}">
                      <ahyp:hlinkClr val="tx"/>
                    </a:ext>
                  </a:extLst>
                </a:hlinkClick>
              </a:rPr>
              <a:t>éditeur de code</a:t>
            </a:r>
            <a:r>
              <a:rPr lang="en-US" sz="1800">
                <a:solidFill>
                  <a:srgbClr val="202122"/>
                </a:solidFill>
                <a:highlight>
                  <a:srgbClr val="FFFFFF"/>
                </a:highlight>
                <a:latin typeface="Lobster"/>
                <a:ea typeface="Lobster"/>
                <a:cs typeface="Lobster"/>
                <a:sym typeface="Lobster"/>
              </a:rPr>
              <a:t> extensible développé par </a:t>
            </a:r>
            <a:r>
              <a:rPr lang="en-US" sz="1800">
                <a:solidFill>
                  <a:srgbClr val="0B0080"/>
                </a:solidFill>
                <a:highlight>
                  <a:srgbClr val="FFFFFF"/>
                </a:highlight>
                <a:uFill>
                  <a:noFill/>
                </a:uFill>
                <a:latin typeface="Lobster"/>
                <a:ea typeface="Lobster"/>
                <a:cs typeface="Lobster"/>
                <a:sym typeface="Lobster"/>
                <a:hlinkClick r:id="rId4">
                  <a:extLst>
                    <a:ext uri="{A12FA001-AC4F-418D-AE19-62706E023703}">
                      <ahyp:hlinkClr val="tx"/>
                    </a:ext>
                  </a:extLst>
                </a:hlinkClick>
              </a:rPr>
              <a:t>Microsoft</a:t>
            </a:r>
            <a:r>
              <a:rPr lang="en-US" sz="1800">
                <a:solidFill>
                  <a:srgbClr val="202122"/>
                </a:solidFill>
                <a:highlight>
                  <a:srgbClr val="FFFFFF"/>
                </a:highlight>
                <a:latin typeface="Lobster"/>
                <a:ea typeface="Lobster"/>
                <a:cs typeface="Lobster"/>
                <a:sym typeface="Lobster"/>
              </a:rPr>
              <a:t> pour </a:t>
            </a:r>
            <a:r>
              <a:rPr lang="en-US" sz="1800">
                <a:solidFill>
                  <a:srgbClr val="0B0080"/>
                </a:solidFill>
                <a:highlight>
                  <a:srgbClr val="FFFFFF"/>
                </a:highlight>
                <a:uFill>
                  <a:noFill/>
                </a:uFill>
                <a:latin typeface="Lobster"/>
                <a:ea typeface="Lobster"/>
                <a:cs typeface="Lobster"/>
                <a:sym typeface="Lobster"/>
                <a:hlinkClick r:id="rId5">
                  <a:extLst>
                    <a:ext uri="{A12FA001-AC4F-418D-AE19-62706E023703}">
                      <ahyp:hlinkClr val="tx"/>
                    </a:ext>
                  </a:extLst>
                </a:hlinkClick>
              </a:rPr>
              <a:t>Windows</a:t>
            </a:r>
            <a:r>
              <a:rPr lang="en-US" sz="1800">
                <a:solidFill>
                  <a:srgbClr val="202122"/>
                </a:solidFill>
                <a:highlight>
                  <a:srgbClr val="FFFFFF"/>
                </a:highlight>
                <a:latin typeface="Lobster"/>
                <a:ea typeface="Lobster"/>
                <a:cs typeface="Lobster"/>
                <a:sym typeface="Lobster"/>
              </a:rPr>
              <a:t>, </a:t>
            </a:r>
            <a:r>
              <a:rPr lang="en-US" sz="1800">
                <a:solidFill>
                  <a:srgbClr val="0B0080"/>
                </a:solidFill>
                <a:highlight>
                  <a:srgbClr val="FFFFFF"/>
                </a:highlight>
                <a:uFill>
                  <a:noFill/>
                </a:uFill>
                <a:latin typeface="Lobster"/>
                <a:ea typeface="Lobster"/>
                <a:cs typeface="Lobster"/>
                <a:sym typeface="Lobster"/>
                <a:hlinkClick r:id="rId6">
                  <a:extLst>
                    <a:ext uri="{A12FA001-AC4F-418D-AE19-62706E023703}">
                      <ahyp:hlinkClr val="tx"/>
                    </a:ext>
                  </a:extLst>
                </a:hlinkClick>
              </a:rPr>
              <a:t>Linux</a:t>
            </a:r>
            <a:r>
              <a:rPr lang="en-US" sz="1800">
                <a:solidFill>
                  <a:srgbClr val="202122"/>
                </a:solidFill>
                <a:highlight>
                  <a:srgbClr val="FFFFFF"/>
                </a:highlight>
                <a:latin typeface="Lobster"/>
                <a:ea typeface="Lobster"/>
                <a:cs typeface="Lobster"/>
                <a:sym typeface="Lobster"/>
              </a:rPr>
              <a:t> et </a:t>
            </a:r>
            <a:r>
              <a:rPr lang="en-US" sz="1800">
                <a:solidFill>
                  <a:srgbClr val="0B0080"/>
                </a:solidFill>
                <a:highlight>
                  <a:srgbClr val="FFFFFF"/>
                </a:highlight>
                <a:uFill>
                  <a:noFill/>
                </a:uFill>
                <a:latin typeface="Lobster"/>
                <a:ea typeface="Lobster"/>
                <a:cs typeface="Lobster"/>
                <a:sym typeface="Lobster"/>
                <a:hlinkClick r:id="rId7">
                  <a:extLst>
                    <a:ext uri="{A12FA001-AC4F-418D-AE19-62706E023703}">
                      <ahyp:hlinkClr val="tx"/>
                    </a:ext>
                  </a:extLst>
                </a:hlinkClick>
              </a:rPr>
              <a:t>macOS</a:t>
            </a:r>
            <a:r>
              <a:rPr lang="en-US" sz="1800">
                <a:solidFill>
                  <a:srgbClr val="202122"/>
                </a:solidFill>
                <a:highlight>
                  <a:srgbClr val="FFFFFF"/>
                </a:highlight>
                <a:latin typeface="Lobster"/>
                <a:ea typeface="Lobster"/>
                <a:cs typeface="Lobster"/>
                <a:sym typeface="Lobster"/>
              </a:rPr>
              <a:t>.</a:t>
            </a:r>
            <a:endParaRPr sz="1800">
              <a:solidFill>
                <a:srgbClr val="202122"/>
              </a:solidFill>
              <a:highlight>
                <a:srgbClr val="FFFFFF"/>
              </a:highlight>
              <a:latin typeface="Lobster"/>
              <a:ea typeface="Lobster"/>
              <a:cs typeface="Lobster"/>
              <a:sym typeface="Lobster"/>
            </a:endParaRPr>
          </a:p>
          <a:p>
            <a:pPr indent="0" lvl="0" marL="0" rtl="0" algn="l">
              <a:spcBef>
                <a:spcPts val="500"/>
              </a:spcBef>
              <a:spcAft>
                <a:spcPts val="0"/>
              </a:spcAft>
              <a:buClr>
                <a:schemeClr val="dk1"/>
              </a:buClr>
              <a:buSzPts val="1100"/>
              <a:buFont typeface="Arial"/>
              <a:buNone/>
            </a:pPr>
            <a:r>
              <a:rPr lang="en-US" sz="1800">
                <a:solidFill>
                  <a:srgbClr val="202122"/>
                </a:solidFill>
                <a:highlight>
                  <a:srgbClr val="FFFFFF"/>
                </a:highlight>
                <a:latin typeface="Lobster"/>
                <a:ea typeface="Lobster"/>
                <a:cs typeface="Lobster"/>
                <a:sym typeface="Lobster"/>
              </a:rPr>
              <a:t>Les fonctionnalités incluent la prise en charge du </a:t>
            </a:r>
            <a:r>
              <a:rPr lang="en-US" sz="1800">
                <a:solidFill>
                  <a:srgbClr val="0B0080"/>
                </a:solidFill>
                <a:highlight>
                  <a:srgbClr val="FFFFFF"/>
                </a:highlight>
                <a:uFill>
                  <a:noFill/>
                </a:uFill>
                <a:latin typeface="Lobster"/>
                <a:ea typeface="Lobster"/>
                <a:cs typeface="Lobster"/>
                <a:sym typeface="Lobster"/>
                <a:hlinkClick r:id="rId8">
                  <a:extLst>
                    <a:ext uri="{A12FA001-AC4F-418D-AE19-62706E023703}">
                      <ahyp:hlinkClr val="tx"/>
                    </a:ext>
                  </a:extLst>
                </a:hlinkClick>
              </a:rPr>
              <a:t>débogage</a:t>
            </a:r>
            <a:r>
              <a:rPr lang="en-US" sz="1800">
                <a:solidFill>
                  <a:srgbClr val="202122"/>
                </a:solidFill>
                <a:highlight>
                  <a:srgbClr val="FFFFFF"/>
                </a:highlight>
                <a:latin typeface="Lobster"/>
                <a:ea typeface="Lobster"/>
                <a:cs typeface="Lobster"/>
                <a:sym typeface="Lobster"/>
              </a:rPr>
              <a:t>, la </a:t>
            </a:r>
            <a:r>
              <a:rPr lang="en-US" sz="1800">
                <a:solidFill>
                  <a:srgbClr val="0B0080"/>
                </a:solidFill>
                <a:highlight>
                  <a:srgbClr val="FFFFFF"/>
                </a:highlight>
                <a:uFill>
                  <a:noFill/>
                </a:uFill>
                <a:latin typeface="Lobster"/>
                <a:ea typeface="Lobster"/>
                <a:cs typeface="Lobster"/>
                <a:sym typeface="Lobster"/>
                <a:hlinkClick r:id="rId9">
                  <a:extLst>
                    <a:ext uri="{A12FA001-AC4F-418D-AE19-62706E023703}">
                      <ahyp:hlinkClr val="tx"/>
                    </a:ext>
                  </a:extLst>
                </a:hlinkClick>
              </a:rPr>
              <a:t>mise en évidence de la syntaxe</a:t>
            </a:r>
            <a:r>
              <a:rPr lang="en-US" sz="1800">
                <a:solidFill>
                  <a:srgbClr val="202122"/>
                </a:solidFill>
                <a:highlight>
                  <a:srgbClr val="FFFFFF"/>
                </a:highlight>
                <a:latin typeface="Lobster"/>
                <a:ea typeface="Lobster"/>
                <a:cs typeface="Lobster"/>
                <a:sym typeface="Lobster"/>
              </a:rPr>
              <a:t>, la complétion intelligente du code, les </a:t>
            </a:r>
            <a:r>
              <a:rPr lang="en-US" sz="1800">
                <a:solidFill>
                  <a:srgbClr val="0B0080"/>
                </a:solidFill>
                <a:highlight>
                  <a:srgbClr val="FFFFFF"/>
                </a:highlight>
                <a:uFill>
                  <a:noFill/>
                </a:uFill>
                <a:latin typeface="Lobster"/>
                <a:ea typeface="Lobster"/>
                <a:cs typeface="Lobster"/>
                <a:sym typeface="Lobster"/>
                <a:hlinkClick r:id="rId10">
                  <a:extLst>
                    <a:ext uri="{A12FA001-AC4F-418D-AE19-62706E023703}">
                      <ahyp:hlinkClr val="tx"/>
                    </a:ext>
                  </a:extLst>
                </a:hlinkClick>
              </a:rPr>
              <a:t>snippets</a:t>
            </a:r>
            <a:r>
              <a:rPr lang="en-US" sz="1800">
                <a:solidFill>
                  <a:srgbClr val="202122"/>
                </a:solidFill>
                <a:highlight>
                  <a:srgbClr val="FFFFFF"/>
                </a:highlight>
                <a:latin typeface="Lobster"/>
                <a:ea typeface="Lobster"/>
                <a:cs typeface="Lobster"/>
                <a:sym typeface="Lobster"/>
              </a:rPr>
              <a:t>, la </a:t>
            </a:r>
            <a:r>
              <a:rPr lang="en-US" sz="1800">
                <a:solidFill>
                  <a:srgbClr val="0B0080"/>
                </a:solidFill>
                <a:highlight>
                  <a:srgbClr val="FFFFFF"/>
                </a:highlight>
                <a:uFill>
                  <a:noFill/>
                </a:uFill>
                <a:latin typeface="Lobster"/>
                <a:ea typeface="Lobster"/>
                <a:cs typeface="Lobster"/>
                <a:sym typeface="Lobster"/>
                <a:hlinkClick r:id="rId11">
                  <a:extLst>
                    <a:ext uri="{A12FA001-AC4F-418D-AE19-62706E023703}">
                      <ahyp:hlinkClr val="tx"/>
                    </a:ext>
                  </a:extLst>
                </a:hlinkClick>
              </a:rPr>
              <a:t>refactorisation</a:t>
            </a:r>
            <a:r>
              <a:rPr lang="en-US" sz="1800">
                <a:solidFill>
                  <a:srgbClr val="202122"/>
                </a:solidFill>
                <a:highlight>
                  <a:srgbClr val="FFFFFF"/>
                </a:highlight>
                <a:latin typeface="Lobster"/>
                <a:ea typeface="Lobster"/>
                <a:cs typeface="Lobster"/>
                <a:sym typeface="Lobster"/>
              </a:rPr>
              <a:t> du code et </a:t>
            </a:r>
            <a:r>
              <a:rPr lang="en-US" sz="1800">
                <a:solidFill>
                  <a:srgbClr val="0B0080"/>
                </a:solidFill>
                <a:highlight>
                  <a:srgbClr val="FFFFFF"/>
                </a:highlight>
                <a:uFill>
                  <a:noFill/>
                </a:uFill>
                <a:latin typeface="Lobster"/>
                <a:ea typeface="Lobster"/>
                <a:cs typeface="Lobster"/>
                <a:sym typeface="Lobster"/>
                <a:hlinkClick r:id="rId12">
                  <a:extLst>
                    <a:ext uri="{A12FA001-AC4F-418D-AE19-62706E023703}">
                      <ahyp:hlinkClr val="tx"/>
                    </a:ext>
                  </a:extLst>
                </a:hlinkClick>
              </a:rPr>
              <a:t>Git</a:t>
            </a:r>
            <a:r>
              <a:rPr lang="en-US" sz="1800">
                <a:solidFill>
                  <a:srgbClr val="202122"/>
                </a:solidFill>
                <a:highlight>
                  <a:srgbClr val="FFFFFF"/>
                </a:highlight>
                <a:latin typeface="Lobster"/>
                <a:ea typeface="Lobster"/>
                <a:cs typeface="Lobster"/>
                <a:sym typeface="Lobster"/>
              </a:rPr>
              <a:t> intégré. Les utilisateurs peuvent modifier le </a:t>
            </a:r>
            <a:r>
              <a:rPr lang="en-US" sz="1800">
                <a:solidFill>
                  <a:srgbClr val="663366"/>
                </a:solidFill>
                <a:highlight>
                  <a:srgbClr val="FFFFFF"/>
                </a:highlight>
                <a:uFill>
                  <a:noFill/>
                </a:uFill>
                <a:latin typeface="Lobster"/>
                <a:ea typeface="Lobster"/>
                <a:cs typeface="Lobster"/>
                <a:sym typeface="Lobster"/>
                <a:hlinkClick r:id="rId13">
                  <a:extLst>
                    <a:ext uri="{A12FA001-AC4F-418D-AE19-62706E023703}">
                      <ahyp:hlinkClr val="tx"/>
                    </a:ext>
                  </a:extLst>
                </a:hlinkClick>
              </a:rPr>
              <a:t>thème</a:t>
            </a:r>
            <a:r>
              <a:rPr lang="en-US" sz="1800">
                <a:solidFill>
                  <a:srgbClr val="202122"/>
                </a:solidFill>
                <a:highlight>
                  <a:srgbClr val="FFFFFF"/>
                </a:highlight>
                <a:latin typeface="Lobster"/>
                <a:ea typeface="Lobster"/>
                <a:cs typeface="Lobster"/>
                <a:sym typeface="Lobster"/>
              </a:rPr>
              <a:t>, les raccourcis clavier, les préférences et installer des </a:t>
            </a:r>
            <a:r>
              <a:rPr lang="en-US" sz="1800">
                <a:solidFill>
                  <a:srgbClr val="663366"/>
                </a:solidFill>
                <a:highlight>
                  <a:srgbClr val="FFFFFF"/>
                </a:highlight>
                <a:uFill>
                  <a:noFill/>
                </a:uFill>
                <a:latin typeface="Lobster"/>
                <a:ea typeface="Lobster"/>
                <a:cs typeface="Lobster"/>
                <a:sym typeface="Lobster"/>
                <a:hlinkClick r:id="rId14">
                  <a:extLst>
                    <a:ext uri="{A12FA001-AC4F-418D-AE19-62706E023703}">
                      <ahyp:hlinkClr val="tx"/>
                    </a:ext>
                  </a:extLst>
                </a:hlinkClick>
              </a:rPr>
              <a:t>extensions</a:t>
            </a:r>
            <a:r>
              <a:rPr lang="en-US" sz="1800">
                <a:solidFill>
                  <a:srgbClr val="202122"/>
                </a:solidFill>
                <a:highlight>
                  <a:srgbClr val="FFFFFF"/>
                </a:highlight>
                <a:latin typeface="Lobster"/>
                <a:ea typeface="Lobster"/>
                <a:cs typeface="Lobster"/>
                <a:sym typeface="Lobster"/>
              </a:rPr>
              <a:t> qui ajoutent des fonctionnalités supplémentaires.</a:t>
            </a:r>
            <a:endParaRPr sz="1800">
              <a:solidFill>
                <a:srgbClr val="202122"/>
              </a:solidFill>
              <a:highlight>
                <a:srgbClr val="FFFFFF"/>
              </a:highlight>
              <a:latin typeface="Lobster"/>
              <a:ea typeface="Lobster"/>
              <a:cs typeface="Lobster"/>
              <a:sym typeface="Lobster"/>
            </a:endParaRPr>
          </a:p>
          <a:p>
            <a:pPr indent="0" lvl="0" marL="0" rtl="0" algn="l">
              <a:spcBef>
                <a:spcPts val="500"/>
              </a:spcBef>
              <a:spcAft>
                <a:spcPts val="0"/>
              </a:spcAft>
              <a:buClr>
                <a:schemeClr val="dk1"/>
              </a:buClr>
              <a:buSzPts val="1100"/>
              <a:buFont typeface="Arial"/>
              <a:buNone/>
            </a:pPr>
            <a:r>
              <a:rPr lang="en-US" sz="1800">
                <a:solidFill>
                  <a:srgbClr val="202122"/>
                </a:solidFill>
                <a:highlight>
                  <a:srgbClr val="FFFFFF"/>
                </a:highlight>
                <a:latin typeface="Lobster"/>
                <a:ea typeface="Lobster"/>
                <a:cs typeface="Lobster"/>
                <a:sym typeface="Lobster"/>
              </a:rPr>
              <a:t>Le </a:t>
            </a:r>
            <a:r>
              <a:rPr lang="en-US" sz="1800">
                <a:solidFill>
                  <a:srgbClr val="0B0080"/>
                </a:solidFill>
                <a:highlight>
                  <a:srgbClr val="FFFFFF"/>
                </a:highlight>
                <a:uFill>
                  <a:noFill/>
                </a:uFill>
                <a:latin typeface="Lobster"/>
                <a:ea typeface="Lobster"/>
                <a:cs typeface="Lobster"/>
                <a:sym typeface="Lobster"/>
                <a:hlinkClick r:id="rId15">
                  <a:extLst>
                    <a:ext uri="{A12FA001-AC4F-418D-AE19-62706E023703}">
                      <ahyp:hlinkClr val="tx"/>
                    </a:ext>
                  </a:extLst>
                </a:hlinkClick>
              </a:rPr>
              <a:t>code source</a:t>
            </a:r>
            <a:r>
              <a:rPr lang="en-US" sz="1800">
                <a:solidFill>
                  <a:srgbClr val="202122"/>
                </a:solidFill>
                <a:highlight>
                  <a:srgbClr val="FFFFFF"/>
                </a:highlight>
                <a:latin typeface="Lobster"/>
                <a:ea typeface="Lobster"/>
                <a:cs typeface="Lobster"/>
                <a:sym typeface="Lobster"/>
              </a:rPr>
              <a:t> de Visual Studio Code provient du projet logiciel libre et </a:t>
            </a:r>
            <a:r>
              <a:rPr lang="en-US" sz="1800">
                <a:solidFill>
                  <a:srgbClr val="0B0080"/>
                </a:solidFill>
                <a:highlight>
                  <a:srgbClr val="FFFFFF"/>
                </a:highlight>
                <a:uFill>
                  <a:noFill/>
                </a:uFill>
                <a:latin typeface="Lobster"/>
                <a:ea typeface="Lobster"/>
                <a:cs typeface="Lobster"/>
                <a:sym typeface="Lobster"/>
                <a:hlinkClick r:id="rId16">
                  <a:extLst>
                    <a:ext uri="{A12FA001-AC4F-418D-AE19-62706E023703}">
                      <ahyp:hlinkClr val="tx"/>
                    </a:ext>
                  </a:extLst>
                </a:hlinkClick>
              </a:rPr>
              <a:t>open source</a:t>
            </a:r>
            <a:r>
              <a:rPr lang="en-US" sz="1800">
                <a:solidFill>
                  <a:srgbClr val="202122"/>
                </a:solidFill>
                <a:highlight>
                  <a:srgbClr val="FFFFFF"/>
                </a:highlight>
                <a:latin typeface="Lobster"/>
                <a:ea typeface="Lobster"/>
                <a:cs typeface="Lobster"/>
                <a:sym typeface="Lobster"/>
              </a:rPr>
              <a:t> VSCode de Microsoft publié sous la </a:t>
            </a:r>
            <a:r>
              <a:rPr lang="en-US" sz="1800">
                <a:solidFill>
                  <a:srgbClr val="0B0080"/>
                </a:solidFill>
                <a:highlight>
                  <a:srgbClr val="FFFFFF"/>
                </a:highlight>
                <a:uFill>
                  <a:noFill/>
                </a:uFill>
                <a:latin typeface="Lobster"/>
                <a:ea typeface="Lobster"/>
                <a:cs typeface="Lobster"/>
                <a:sym typeface="Lobster"/>
                <a:hlinkClick r:id="rId17">
                  <a:extLst>
                    <a:ext uri="{A12FA001-AC4F-418D-AE19-62706E023703}">
                      <ahyp:hlinkClr val="tx"/>
                    </a:ext>
                  </a:extLst>
                </a:hlinkClick>
              </a:rPr>
              <a:t>licence MIT</a:t>
            </a:r>
            <a:r>
              <a:rPr lang="en-US" sz="1800">
                <a:solidFill>
                  <a:srgbClr val="202122"/>
                </a:solidFill>
                <a:highlight>
                  <a:srgbClr val="FFFFFF"/>
                </a:highlight>
                <a:latin typeface="Lobster"/>
                <a:ea typeface="Lobster"/>
                <a:cs typeface="Lobster"/>
                <a:sym typeface="Lobster"/>
              </a:rPr>
              <a:t> permissive, mais les binaires compilés sont des logiciels gratuits pour toute utilisation.</a:t>
            </a:r>
            <a:endParaRPr sz="1800">
              <a:solidFill>
                <a:srgbClr val="202122"/>
              </a:solidFill>
              <a:highlight>
                <a:srgbClr val="FFFFFF"/>
              </a:highlight>
              <a:latin typeface="Lobster"/>
              <a:ea typeface="Lobster"/>
              <a:cs typeface="Lobster"/>
              <a:sym typeface="Lobster"/>
            </a:endParaRPr>
          </a:p>
          <a:p>
            <a:pPr indent="-317500" lvl="0" marL="457200" rtl="0" algn="l">
              <a:lnSpc>
                <a:spcPct val="115000"/>
              </a:lnSpc>
              <a:spcBef>
                <a:spcPts val="500"/>
              </a:spcBef>
              <a:spcAft>
                <a:spcPts val="0"/>
              </a:spcAft>
              <a:buSzPts val="1400"/>
              <a:buNone/>
            </a:pPr>
            <a:r>
              <a:t/>
            </a:r>
            <a:endParaRPr sz="1800"/>
          </a:p>
        </p:txBody>
      </p:sp>
      <p:pic>
        <p:nvPicPr>
          <p:cNvPr id="255" name="Google Shape;255;gac3493f423_0_133"/>
          <p:cNvPicPr preferRelativeResize="0"/>
          <p:nvPr/>
        </p:nvPicPr>
        <p:blipFill>
          <a:blip r:embed="rId18">
            <a:alphaModFix/>
          </a:blip>
          <a:stretch>
            <a:fillRect/>
          </a:stretch>
        </p:blipFill>
        <p:spPr>
          <a:xfrm>
            <a:off x="7684250" y="39125"/>
            <a:ext cx="1148050" cy="1148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ac3493f423_0_13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Git</a:t>
            </a:r>
            <a:endParaRPr/>
          </a:p>
        </p:txBody>
      </p:sp>
      <p:sp>
        <p:nvSpPr>
          <p:cNvPr id="261" name="Google Shape;261;gac3493f423_0_138"/>
          <p:cNvSpPr txBox="1"/>
          <p:nvPr>
            <p:ph idx="1" type="body"/>
          </p:nvPr>
        </p:nvSpPr>
        <p:spPr>
          <a:xfrm>
            <a:off x="486417" y="1148050"/>
            <a:ext cx="8346000" cy="33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highlight>
                  <a:srgbClr val="FFFFFF"/>
                </a:highlight>
                <a:latin typeface="Lobster"/>
                <a:ea typeface="Lobster"/>
                <a:cs typeface="Lobster"/>
                <a:sym typeface="Lobster"/>
              </a:rPr>
              <a:t>En 2005, Linus Torvalds (l’homme connu pour la création du noyau Linux OS) a développé GIT et depuis, il est activement maintenu par Junio ​​Hamano, un ingénieur logiciel japonais. Aujourd’hui, GIT est l’un des systèmes de contrôle de version open source les plus célèbres et des millions de projets à travers le monde s’appuient sur GIT pour la gestion de ceux ci (cela inclut des projets commerciaux et open-source). GIT est un logiciel entièrement gratuit et peut être téléchargé pour Mac, Linux, Windows et Solaris depuis </a:t>
            </a:r>
            <a:r>
              <a:rPr b="1" lang="en-US" sz="1800" u="sng">
                <a:solidFill>
                  <a:srgbClr val="6747C7"/>
                </a:solidFill>
                <a:highlight>
                  <a:srgbClr val="FFFFFF"/>
                </a:highlight>
                <a:latin typeface="Lobster"/>
                <a:ea typeface="Lobster"/>
                <a:cs typeface="Lobster"/>
                <a:sym typeface="Lobster"/>
                <a:hlinkClick r:id="rId3">
                  <a:extLst>
                    <a:ext uri="{A12FA001-AC4F-418D-AE19-62706E023703}">
                      <ahyp:hlinkClr val="tx"/>
                    </a:ext>
                  </a:extLst>
                </a:hlinkClick>
              </a:rPr>
              <a:t>le site officiel.</a:t>
            </a:r>
            <a:r>
              <a:rPr lang="en-US" sz="1800">
                <a:highlight>
                  <a:srgbClr val="FFFFFF"/>
                </a:highlight>
                <a:latin typeface="Lobster"/>
                <a:ea typeface="Lobster"/>
                <a:cs typeface="Lobster"/>
                <a:sym typeface="Lobster"/>
              </a:rPr>
              <a:t> </a:t>
            </a:r>
            <a:endParaRPr sz="1800">
              <a:latin typeface="Lobster"/>
              <a:ea typeface="Lobster"/>
              <a:cs typeface="Lobster"/>
              <a:sym typeface="Lobster"/>
            </a:endParaRPr>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62" name="Google Shape;262;gac3493f423_0_138"/>
          <p:cNvPicPr preferRelativeResize="0"/>
          <p:nvPr/>
        </p:nvPicPr>
        <p:blipFill>
          <a:blip r:embed="rId4">
            <a:alphaModFix/>
          </a:blip>
          <a:stretch>
            <a:fillRect/>
          </a:stretch>
        </p:blipFill>
        <p:spPr>
          <a:xfrm>
            <a:off x="6850050" y="234343"/>
            <a:ext cx="1982375" cy="82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ac3493f423_0_15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Git</a:t>
            </a:r>
            <a:endParaRPr/>
          </a:p>
        </p:txBody>
      </p:sp>
      <p:sp>
        <p:nvSpPr>
          <p:cNvPr id="268" name="Google Shape;268;gac3493f423_0_155"/>
          <p:cNvSpPr txBox="1"/>
          <p:nvPr>
            <p:ph idx="1" type="body"/>
          </p:nvPr>
        </p:nvSpPr>
        <p:spPr>
          <a:xfrm>
            <a:off x="486417" y="1148050"/>
            <a:ext cx="8346000" cy="339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US" sz="1800">
                <a:latin typeface="Lobster"/>
                <a:ea typeface="Lobster"/>
                <a:cs typeface="Lobster"/>
                <a:sym typeface="Lobster"/>
              </a:rPr>
              <a:t>Un système de contrôle de version distribué, GIT a une approche </a:t>
            </a:r>
            <a:r>
              <a:rPr b="1" lang="en-US" sz="1800">
                <a:latin typeface="Lobster"/>
                <a:ea typeface="Lobster"/>
                <a:cs typeface="Lobster"/>
                <a:sym typeface="Lobster"/>
              </a:rPr>
              <a:t>peer to peer</a:t>
            </a:r>
            <a:r>
              <a:rPr lang="en-US" sz="1800">
                <a:latin typeface="Lobster"/>
                <a:ea typeface="Lobster"/>
                <a:cs typeface="Lobster"/>
                <a:sym typeface="Lobster"/>
              </a:rPr>
              <a:t> contrairement à d’autres tels que Subversion (SVN) qui optent pour l’approche </a:t>
            </a:r>
            <a:r>
              <a:rPr b="1" lang="en-US" sz="1800">
                <a:latin typeface="Lobster"/>
                <a:ea typeface="Lobster"/>
                <a:cs typeface="Lobster"/>
                <a:sym typeface="Lobster"/>
              </a:rPr>
              <a:t>client-serveur</a:t>
            </a:r>
            <a:r>
              <a:rPr lang="en-US" sz="1800">
                <a:latin typeface="Lobster"/>
                <a:ea typeface="Lobster"/>
                <a:cs typeface="Lobster"/>
                <a:sym typeface="Lobster"/>
              </a:rPr>
              <a:t> .</a:t>
            </a:r>
            <a:endParaRPr sz="1800">
              <a:latin typeface="Lobster"/>
              <a:ea typeface="Lobster"/>
              <a:cs typeface="Lobster"/>
              <a:sym typeface="Lobster"/>
            </a:endParaRPr>
          </a:p>
          <a:p>
            <a:pPr indent="-342900" lvl="0" marL="457200" rtl="0" algn="l">
              <a:spcBef>
                <a:spcPts val="0"/>
              </a:spcBef>
              <a:spcAft>
                <a:spcPts val="0"/>
              </a:spcAft>
              <a:buSzPts val="1800"/>
              <a:buFont typeface="Lobster"/>
              <a:buChar char="●"/>
            </a:pPr>
            <a:r>
              <a:rPr lang="en-US" sz="1800">
                <a:latin typeface="Lobster"/>
                <a:ea typeface="Lobster"/>
                <a:cs typeface="Lobster"/>
                <a:sym typeface="Lobster"/>
              </a:rPr>
              <a:t>GIT permet aux développeurs d’avoir une pléthore de branches de code indépendantes. La création, la suppression et la fusion de ces branches est transparente et prend peu de temps.</a:t>
            </a:r>
            <a:endParaRPr sz="1800">
              <a:latin typeface="Lobster"/>
              <a:ea typeface="Lobster"/>
              <a:cs typeface="Lobster"/>
              <a:sym typeface="Lobster"/>
            </a:endParaRPr>
          </a:p>
          <a:p>
            <a:pPr indent="-342900" lvl="0" marL="457200" rtl="0" algn="l">
              <a:spcBef>
                <a:spcPts val="0"/>
              </a:spcBef>
              <a:spcAft>
                <a:spcPts val="0"/>
              </a:spcAft>
              <a:buSzPts val="1800"/>
              <a:buFont typeface="Lobster"/>
              <a:buChar char="●"/>
            </a:pPr>
            <a:r>
              <a:rPr lang="en-US" sz="1800">
                <a:latin typeface="Lobster"/>
                <a:ea typeface="Lobster"/>
                <a:cs typeface="Lobster"/>
                <a:sym typeface="Lobster"/>
              </a:rPr>
              <a:t>Dans GIT, toutes les opérations sont atomiques; Cela signifie qu’une action peut soit réussir soit échouer (sans aucune altération). Cela est important parce que dans certains systèmes de contrôle de version (comme CVS) où les opérations sont non-atomiques, si une opération dans le dépôt est laissée en suspens, elle peut laisser le dépôt dans un état instable.</a:t>
            </a:r>
            <a:endParaRPr sz="1800">
              <a:latin typeface="Lobster"/>
              <a:ea typeface="Lobster"/>
              <a:cs typeface="Lobster"/>
              <a:sym typeface="Lobster"/>
            </a:endParaRPr>
          </a:p>
          <a:p>
            <a:pPr indent="0" lvl="0" marL="0" rtl="0" algn="l">
              <a:lnSpc>
                <a:spcPct val="115000"/>
              </a:lnSpc>
              <a:spcBef>
                <a:spcPts val="2400"/>
              </a:spcBef>
              <a:spcAft>
                <a:spcPts val="0"/>
              </a:spcAft>
              <a:buNone/>
            </a:pPr>
            <a:r>
              <a:t/>
            </a:r>
            <a:endParaRPr sz="1800">
              <a:highlight>
                <a:srgbClr val="FFFFFF"/>
              </a:highlight>
              <a:latin typeface="Lobster"/>
              <a:ea typeface="Lobster"/>
              <a:cs typeface="Lobster"/>
              <a:sym typeface="Lobster"/>
            </a:endParaRPr>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69" name="Google Shape;269;gac3493f423_0_155"/>
          <p:cNvPicPr preferRelativeResize="0"/>
          <p:nvPr/>
        </p:nvPicPr>
        <p:blipFill>
          <a:blip r:embed="rId3">
            <a:alphaModFix/>
          </a:blip>
          <a:stretch>
            <a:fillRect/>
          </a:stretch>
        </p:blipFill>
        <p:spPr>
          <a:xfrm>
            <a:off x="6850050" y="234343"/>
            <a:ext cx="1982375" cy="823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ac3493f423_0_16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Git</a:t>
            </a:r>
            <a:endParaRPr/>
          </a:p>
        </p:txBody>
      </p:sp>
      <p:sp>
        <p:nvSpPr>
          <p:cNvPr id="275" name="Google Shape;275;gac3493f423_0_160"/>
          <p:cNvSpPr txBox="1"/>
          <p:nvPr>
            <p:ph idx="1" type="body"/>
          </p:nvPr>
        </p:nvSpPr>
        <p:spPr>
          <a:xfrm>
            <a:off x="486417" y="1148050"/>
            <a:ext cx="8346000" cy="339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obster"/>
              <a:buChar char="●"/>
            </a:pPr>
            <a:r>
              <a:rPr lang="en-US" sz="1800">
                <a:latin typeface="Lobster"/>
                <a:ea typeface="Lobster"/>
                <a:cs typeface="Lobster"/>
                <a:sym typeface="Lobster"/>
              </a:rPr>
              <a:t>Dans GIT, tout est stocké dans le dossier .git. Ce n’est pas la même chose dans d’autres VCS comme SVN et CVS où les métadonnées des fichiers sont stockées dans des dossiers cachés (par exemple .cvs, .svn, etc.)</a:t>
            </a:r>
            <a:endParaRPr sz="1800">
              <a:latin typeface="Lobster"/>
              <a:ea typeface="Lobster"/>
              <a:cs typeface="Lobster"/>
              <a:sym typeface="Lobster"/>
            </a:endParaRPr>
          </a:p>
          <a:p>
            <a:pPr indent="-342900" lvl="0" marL="457200" rtl="0" algn="l">
              <a:spcBef>
                <a:spcPts val="0"/>
              </a:spcBef>
              <a:spcAft>
                <a:spcPts val="0"/>
              </a:spcAft>
              <a:buSzPts val="1800"/>
              <a:buFont typeface="Lobster"/>
              <a:buChar char="●"/>
            </a:pPr>
            <a:r>
              <a:rPr lang="en-US" sz="1800">
                <a:latin typeface="Lobster"/>
                <a:ea typeface="Lobster"/>
                <a:cs typeface="Lobster"/>
                <a:sym typeface="Lobster"/>
              </a:rPr>
              <a:t>GIT utilise un modèle de données qui aide à garantir l’intégrité cryptographique de tout ce qui est présent dans un dépôt. Chaque fois qu’un fichier est ajouté ou qu’une validation est effectuée, des sums de contrôle sont générés. Aussi, ils sont récupérés via leurs sums de contrôle.</a:t>
            </a:r>
            <a:endParaRPr sz="1800">
              <a:latin typeface="Lobster"/>
              <a:ea typeface="Lobster"/>
              <a:cs typeface="Lobster"/>
              <a:sym typeface="Lobster"/>
            </a:endParaRPr>
          </a:p>
          <a:p>
            <a:pPr indent="-342900" lvl="0" marL="457200" rtl="0" algn="l">
              <a:spcBef>
                <a:spcPts val="0"/>
              </a:spcBef>
              <a:spcAft>
                <a:spcPts val="0"/>
              </a:spcAft>
              <a:buSzPts val="1800"/>
              <a:buFont typeface="Arial"/>
              <a:buChar char="●"/>
            </a:pPr>
            <a:r>
              <a:rPr lang="en-US" sz="1800">
                <a:latin typeface="Lobster"/>
                <a:ea typeface="Lobster"/>
                <a:cs typeface="Lobster"/>
                <a:sym typeface="Lobster"/>
              </a:rPr>
              <a:t>Une autre excellente caractéristique présente dans GIT est sa </a:t>
            </a:r>
            <a:r>
              <a:rPr b="1" lang="en-US" sz="1800">
                <a:latin typeface="Lobster"/>
                <a:ea typeface="Lobster"/>
                <a:cs typeface="Lobster"/>
                <a:sym typeface="Lobster"/>
              </a:rPr>
              <a:t>zone de</a:t>
            </a:r>
            <a:r>
              <a:rPr lang="en-US" sz="1800">
                <a:latin typeface="Lobster"/>
                <a:ea typeface="Lobster"/>
                <a:cs typeface="Lobster"/>
                <a:sym typeface="Lobster"/>
              </a:rPr>
              <a:t> classement ou </a:t>
            </a:r>
            <a:r>
              <a:rPr b="1" lang="en-US" sz="1800">
                <a:latin typeface="Lobster"/>
                <a:ea typeface="Lobster"/>
                <a:cs typeface="Lobster"/>
                <a:sym typeface="Lobster"/>
              </a:rPr>
              <a:t>index</a:t>
            </a:r>
            <a:r>
              <a:rPr lang="en-US" sz="1800">
                <a:latin typeface="Lobster"/>
                <a:ea typeface="Lobster"/>
                <a:cs typeface="Lobster"/>
                <a:sym typeface="Lobster"/>
              </a:rPr>
              <a:t>. Dans l’index, les développeurs peuvent formater les modifications et les faire réviser avant de les appliquer réellement.</a:t>
            </a:r>
            <a:endParaRPr sz="1800">
              <a:latin typeface="Lobster"/>
              <a:ea typeface="Lobster"/>
              <a:cs typeface="Lobster"/>
              <a:sym typeface="Lobster"/>
            </a:endParaRPr>
          </a:p>
          <a:p>
            <a:pPr indent="0" lvl="0" marL="0" rtl="0" algn="l">
              <a:lnSpc>
                <a:spcPct val="115000"/>
              </a:lnSpc>
              <a:spcBef>
                <a:spcPts val="2400"/>
              </a:spcBef>
              <a:spcAft>
                <a:spcPts val="0"/>
              </a:spcAft>
              <a:buNone/>
            </a:pPr>
            <a:r>
              <a:t/>
            </a:r>
            <a:endParaRPr sz="1800">
              <a:highlight>
                <a:srgbClr val="FFFFFF"/>
              </a:highlight>
              <a:latin typeface="Lobster"/>
              <a:ea typeface="Lobster"/>
              <a:cs typeface="Lobster"/>
              <a:sym typeface="Lobster"/>
            </a:endParaRPr>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76" name="Google Shape;276;gac3493f423_0_160"/>
          <p:cNvPicPr preferRelativeResize="0"/>
          <p:nvPr/>
        </p:nvPicPr>
        <p:blipFill>
          <a:blip r:embed="rId3">
            <a:alphaModFix/>
          </a:blip>
          <a:stretch>
            <a:fillRect/>
          </a:stretch>
        </p:blipFill>
        <p:spPr>
          <a:xfrm>
            <a:off x="6850050" y="234343"/>
            <a:ext cx="1982375" cy="823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ac3493f423_0_14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NodeJS</a:t>
            </a:r>
            <a:endParaRPr/>
          </a:p>
        </p:txBody>
      </p:sp>
      <p:sp>
        <p:nvSpPr>
          <p:cNvPr id="282" name="Google Shape;282;gac3493f423_0_148"/>
          <p:cNvSpPr txBox="1"/>
          <p:nvPr>
            <p:ph idx="1" type="body"/>
          </p:nvPr>
        </p:nvSpPr>
        <p:spPr>
          <a:xfrm>
            <a:off x="462942" y="1148050"/>
            <a:ext cx="8369400" cy="3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NodeJS est un environnement d’exécution permettant d’utiliser le JavaScript côté serveur. Grâce à son fonctionnement non bloquant, il permet de concevoir des applications en réseau performantes, telles qu’un serveur web, une API ou un job CRON.</a:t>
            </a:r>
            <a:endParaRPr sz="1800"/>
          </a:p>
          <a:p>
            <a:pPr indent="0" lvl="0" marL="0" rtl="0" algn="l">
              <a:spcBef>
                <a:spcPts val="1800"/>
              </a:spcBef>
              <a:spcAft>
                <a:spcPts val="0"/>
              </a:spcAft>
              <a:buNone/>
            </a:pPr>
            <a:r>
              <a:rPr lang="en-US" sz="1800"/>
              <a:t>Créé en 2009 par Ryan Dahl, ce runtime JavaScript open source et cross-platform avait pour but premier de remédier aux limites de la programmation séquentielle et des serveurs web (tels qu’Apache HTTP Server). Ces technologies atteignaient effectivement leurs limites lorsqu’elles devaient gérer de très nombreuses connexions simultanées.</a:t>
            </a:r>
            <a:endParaRPr sz="1800"/>
          </a:p>
          <a:p>
            <a:pPr indent="-317500" lvl="0" marL="457200" rtl="0" algn="l">
              <a:lnSpc>
                <a:spcPct val="115000"/>
              </a:lnSpc>
              <a:spcBef>
                <a:spcPts val="1800"/>
              </a:spcBef>
              <a:spcAft>
                <a:spcPts val="0"/>
              </a:spcAft>
              <a:buSzPts val="1400"/>
              <a:buNone/>
            </a:pPr>
            <a:r>
              <a:t/>
            </a:r>
            <a:endParaRPr sz="1800"/>
          </a:p>
        </p:txBody>
      </p:sp>
      <p:pic>
        <p:nvPicPr>
          <p:cNvPr id="283" name="Google Shape;283;gac3493f423_0_148"/>
          <p:cNvPicPr preferRelativeResize="0"/>
          <p:nvPr/>
        </p:nvPicPr>
        <p:blipFill>
          <a:blip r:embed="rId3">
            <a:alphaModFix/>
          </a:blip>
          <a:stretch>
            <a:fillRect/>
          </a:stretch>
        </p:blipFill>
        <p:spPr>
          <a:xfrm>
            <a:off x="7076950" y="180542"/>
            <a:ext cx="1755350" cy="877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ac3493f423_0_16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NodeJS</a:t>
            </a:r>
            <a:endParaRPr/>
          </a:p>
        </p:txBody>
      </p:sp>
      <p:sp>
        <p:nvSpPr>
          <p:cNvPr id="289" name="Google Shape;289;gac3493f423_0_168"/>
          <p:cNvSpPr txBox="1"/>
          <p:nvPr>
            <p:ph idx="1" type="body"/>
          </p:nvPr>
        </p:nvSpPr>
        <p:spPr>
          <a:xfrm>
            <a:off x="462942" y="1148050"/>
            <a:ext cx="8369400" cy="3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t>La solution apportée par Node.js repose sur trois bases fondamentales : </a:t>
            </a:r>
            <a:endParaRPr sz="1800"/>
          </a:p>
          <a:p>
            <a:pPr indent="-304800" lvl="0" marL="457200" rtl="0" algn="l">
              <a:spcBef>
                <a:spcPts val="1800"/>
              </a:spcBef>
              <a:spcAft>
                <a:spcPts val="0"/>
              </a:spcAft>
              <a:buClr>
                <a:srgbClr val="7A7A7A"/>
              </a:buClr>
              <a:buSzPts val="1200"/>
              <a:buFont typeface="Oswald"/>
              <a:buChar char="●"/>
            </a:pPr>
            <a:r>
              <a:rPr lang="en-US" sz="1800"/>
              <a:t>Le moteur JavaScript V8 développé par Google, qui permet d’exécuter du code JavaScript à l’intérieur de Google Chrome et, grâce à Node, directement sur le serveur. </a:t>
            </a:r>
            <a:endParaRPr sz="1800"/>
          </a:p>
          <a:p>
            <a:pPr indent="-304800" lvl="0" marL="457200" rtl="0" algn="l">
              <a:spcBef>
                <a:spcPts val="0"/>
              </a:spcBef>
              <a:spcAft>
                <a:spcPts val="0"/>
              </a:spcAft>
              <a:buClr>
                <a:srgbClr val="7A7A7A"/>
              </a:buClr>
              <a:buSzPts val="1200"/>
              <a:buFont typeface="Oswald"/>
              <a:buChar char="●"/>
            </a:pPr>
            <a:r>
              <a:rPr lang="en-US" sz="1800"/>
              <a:t> Une boucle d’événements, appelée aussi </a:t>
            </a:r>
            <a:r>
              <a:rPr lang="en-US" sz="1800">
                <a:uFill>
                  <a:noFill/>
                </a:uFill>
                <a:hlinkClick r:id="rId3"/>
              </a:rPr>
              <a:t>event loop NodeJS</a:t>
            </a:r>
            <a:r>
              <a:rPr lang="en-US" sz="1800"/>
              <a:t>, permettant d’exécuter plusieurs opérations simultanées de façon asynchrone et non bloquante en tirant profit des multiples fils d’exécution (multithreading) des noyaux des processeurs modernes. </a:t>
            </a:r>
            <a:endParaRPr sz="1800"/>
          </a:p>
          <a:p>
            <a:pPr indent="-304800" lvl="0" marL="457200" rtl="0" algn="l">
              <a:spcBef>
                <a:spcPts val="0"/>
              </a:spcBef>
              <a:spcAft>
                <a:spcPts val="0"/>
              </a:spcAft>
              <a:buClr>
                <a:srgbClr val="7A7A7A"/>
              </a:buClr>
              <a:buSzPts val="1200"/>
              <a:buFont typeface="Oswald"/>
              <a:buChar char="●"/>
            </a:pPr>
            <a:r>
              <a:rPr lang="en-US" sz="1800"/>
              <a:t>Une API de bas niveau basée sur la structure entrées-sorties (I/O) dénommée </a:t>
            </a:r>
            <a:r>
              <a:rPr lang="en-US" sz="1800">
                <a:uFill>
                  <a:noFill/>
                </a:uFill>
                <a:hlinkClick r:id="rId4"/>
              </a:rPr>
              <a:t>libuv</a:t>
            </a:r>
            <a:r>
              <a:rPr lang="en-US" sz="1800"/>
              <a:t>, qui permet d’adopter une approche de programmation événementielle. </a:t>
            </a:r>
            <a:endParaRPr sz="1200">
              <a:solidFill>
                <a:srgbClr val="7A7A7A"/>
              </a:solidFill>
              <a:highlight>
                <a:srgbClr val="FFFFFF"/>
              </a:highlight>
              <a:latin typeface="Oswald"/>
              <a:ea typeface="Oswald"/>
              <a:cs typeface="Oswald"/>
              <a:sym typeface="Oswald"/>
            </a:endParaRPr>
          </a:p>
          <a:p>
            <a:pPr indent="0" lvl="0" marL="0" rtl="0" algn="l">
              <a:spcBef>
                <a:spcPts val="2100"/>
              </a:spcBef>
              <a:spcAft>
                <a:spcPts val="0"/>
              </a:spcAft>
              <a:buNone/>
            </a:pPr>
            <a:r>
              <a:t/>
            </a:r>
            <a:endParaRPr sz="1800"/>
          </a:p>
          <a:p>
            <a:pPr indent="-317500" lvl="0" marL="457200" rtl="0" algn="l">
              <a:lnSpc>
                <a:spcPct val="115000"/>
              </a:lnSpc>
              <a:spcBef>
                <a:spcPts val="1800"/>
              </a:spcBef>
              <a:spcAft>
                <a:spcPts val="0"/>
              </a:spcAft>
              <a:buSzPts val="1400"/>
              <a:buNone/>
            </a:pPr>
            <a:r>
              <a:t/>
            </a:r>
            <a:endParaRPr sz="1800"/>
          </a:p>
        </p:txBody>
      </p:sp>
      <p:pic>
        <p:nvPicPr>
          <p:cNvPr id="290" name="Google Shape;290;gac3493f423_0_168"/>
          <p:cNvPicPr preferRelativeResize="0"/>
          <p:nvPr/>
        </p:nvPicPr>
        <p:blipFill>
          <a:blip r:embed="rId5">
            <a:alphaModFix/>
          </a:blip>
          <a:stretch>
            <a:fillRect/>
          </a:stretch>
        </p:blipFill>
        <p:spPr>
          <a:xfrm>
            <a:off x="7076950" y="180542"/>
            <a:ext cx="1755350" cy="877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ac3493f423_0_14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Postman</a:t>
            </a:r>
            <a:endParaRPr/>
          </a:p>
        </p:txBody>
      </p:sp>
      <p:sp>
        <p:nvSpPr>
          <p:cNvPr id="296" name="Google Shape;296;gac3493f423_0_143"/>
          <p:cNvSpPr txBox="1"/>
          <p:nvPr>
            <p:ph idx="1" type="body"/>
          </p:nvPr>
        </p:nvSpPr>
        <p:spPr>
          <a:xfrm>
            <a:off x="455100" y="2150300"/>
            <a:ext cx="8377200" cy="2394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800">
                <a:solidFill>
                  <a:srgbClr val="7A7A7A"/>
                </a:solidFill>
                <a:highlight>
                  <a:srgbClr val="FFFFFF"/>
                </a:highlight>
              </a:rPr>
              <a:t>Postman est l’instrument le plus incontournable du développement web. Que ce soit pour du développement PHP, </a:t>
            </a:r>
            <a:r>
              <a:rPr lang="en-US" sz="1800">
                <a:solidFill>
                  <a:srgbClr val="009CFF"/>
                </a:solidFill>
                <a:highlight>
                  <a:srgbClr val="FFFFFF"/>
                </a:highlight>
                <a:uFill>
                  <a:noFill/>
                </a:uFill>
                <a:hlinkClick r:id="rId3">
                  <a:extLst>
                    <a:ext uri="{A12FA001-AC4F-418D-AE19-62706E023703}">
                      <ahyp:hlinkClr val="tx"/>
                    </a:ext>
                  </a:extLst>
                </a:hlinkClick>
              </a:rPr>
              <a:t>Node.js</a:t>
            </a:r>
            <a:r>
              <a:rPr lang="en-US" sz="1800">
                <a:solidFill>
                  <a:srgbClr val="7A7A7A"/>
                </a:solidFill>
                <a:highlight>
                  <a:srgbClr val="FFFFFF"/>
                </a:highlight>
              </a:rPr>
              <a:t>, Ruby on Rails ou Python, dès lors que vous interagissez avec une API, Postman est l’outil de référence que vous allez être amené à utiliser.</a:t>
            </a:r>
            <a:endParaRPr sz="1800"/>
          </a:p>
          <a:p>
            <a:pPr indent="0" lvl="0" marL="0" rtl="0" algn="l">
              <a:lnSpc>
                <a:spcPct val="115000"/>
              </a:lnSpc>
              <a:spcBef>
                <a:spcPts val="0"/>
              </a:spcBef>
              <a:spcAft>
                <a:spcPts val="0"/>
              </a:spcAft>
              <a:buNone/>
            </a:pPr>
            <a:r>
              <a:t/>
            </a:r>
            <a:endParaRPr sz="1800"/>
          </a:p>
          <a:p>
            <a:pPr indent="-317500" lvl="0" marL="457200" rtl="0" algn="l">
              <a:lnSpc>
                <a:spcPct val="115000"/>
              </a:lnSpc>
              <a:spcBef>
                <a:spcPts val="0"/>
              </a:spcBef>
              <a:spcAft>
                <a:spcPts val="0"/>
              </a:spcAft>
              <a:buSzPts val="1400"/>
              <a:buNone/>
            </a:pPr>
            <a:r>
              <a:t/>
            </a:r>
            <a:endParaRPr sz="1800"/>
          </a:p>
        </p:txBody>
      </p:sp>
      <p:pic>
        <p:nvPicPr>
          <p:cNvPr id="297" name="Google Shape;297;gac3493f423_0_143"/>
          <p:cNvPicPr preferRelativeResize="0"/>
          <p:nvPr/>
        </p:nvPicPr>
        <p:blipFill>
          <a:blip r:embed="rId4">
            <a:alphaModFix/>
          </a:blip>
          <a:stretch>
            <a:fillRect/>
          </a:stretch>
        </p:blipFill>
        <p:spPr>
          <a:xfrm>
            <a:off x="7201150" y="188150"/>
            <a:ext cx="1594200" cy="1594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20563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Quiz!</a:t>
            </a:r>
            <a:endParaRPr/>
          </a:p>
        </p:txBody>
      </p:sp>
      <p:sp>
        <p:nvSpPr>
          <p:cNvPr id="303" name="Google Shape;303;p41"/>
          <p:cNvSpPr txBox="1"/>
          <p:nvPr>
            <p:ph idx="1" type="body"/>
          </p:nvPr>
        </p:nvSpPr>
        <p:spPr>
          <a:xfrm>
            <a:off x="311785" y="873125"/>
            <a:ext cx="4271645" cy="339725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600"/>
              <a:t>Quelle est la commande git qui télécharge votre référentiel de GitHub sur votre ordinateur?</a:t>
            </a:r>
            <a:endParaRPr sz="1600"/>
          </a:p>
          <a:p>
            <a:pPr indent="-317500" lvl="1" marL="914400" rtl="0" algn="l">
              <a:lnSpc>
                <a:spcPct val="65000"/>
              </a:lnSpc>
              <a:spcBef>
                <a:spcPts val="1600"/>
              </a:spcBef>
              <a:spcAft>
                <a:spcPts val="0"/>
              </a:spcAft>
              <a:buSzPts val="1400"/>
              <a:buChar char="○"/>
            </a:pPr>
            <a:r>
              <a:rPr lang="en-US"/>
              <a:t>A git push</a:t>
            </a:r>
            <a:endParaRPr/>
          </a:p>
          <a:p>
            <a:pPr indent="-317500" lvl="1" marL="914400" rtl="0" algn="l">
              <a:lnSpc>
                <a:spcPct val="65000"/>
              </a:lnSpc>
              <a:spcBef>
                <a:spcPts val="1600"/>
              </a:spcBef>
              <a:spcAft>
                <a:spcPts val="0"/>
              </a:spcAft>
              <a:buSzPts val="1400"/>
              <a:buChar char="○"/>
            </a:pPr>
            <a:r>
              <a:rPr lang="en-US"/>
              <a:t>B git commit</a:t>
            </a:r>
            <a:endParaRPr/>
          </a:p>
          <a:p>
            <a:pPr indent="-317500" lvl="1" marL="914400" rtl="0" algn="l">
              <a:lnSpc>
                <a:spcPct val="65000"/>
              </a:lnSpc>
              <a:spcBef>
                <a:spcPts val="1600"/>
              </a:spcBef>
              <a:spcAft>
                <a:spcPts val="0"/>
              </a:spcAft>
              <a:buSzPts val="1400"/>
              <a:buChar char="○"/>
            </a:pPr>
            <a:r>
              <a:rPr lang="en-US"/>
              <a:t>C git fork</a:t>
            </a:r>
            <a:endParaRPr/>
          </a:p>
          <a:p>
            <a:pPr indent="-317500" lvl="1" marL="914400" rtl="0" algn="l">
              <a:lnSpc>
                <a:spcPct val="65000"/>
              </a:lnSpc>
              <a:spcBef>
                <a:spcPts val="1600"/>
              </a:spcBef>
              <a:spcAft>
                <a:spcPts val="0"/>
              </a:spcAft>
              <a:buSzPts val="1400"/>
              <a:buChar char="○"/>
            </a:pPr>
            <a:r>
              <a:rPr lang="en-US"/>
              <a:t>D git clone</a:t>
            </a:r>
            <a:endParaRPr/>
          </a:p>
          <a:p>
            <a:pPr indent="-342900" lvl="0" marL="457200" rtl="0" algn="l">
              <a:lnSpc>
                <a:spcPct val="115000"/>
              </a:lnSpc>
              <a:spcBef>
                <a:spcPts val="0"/>
              </a:spcBef>
              <a:spcAft>
                <a:spcPts val="0"/>
              </a:spcAft>
              <a:buSzPts val="1800"/>
              <a:buChar char="●"/>
            </a:pPr>
            <a:r>
              <a:rPr lang="en-US" sz="1600"/>
              <a:t>Quelle est la différence entre git pull et git fetch ?</a:t>
            </a:r>
            <a:endParaRPr/>
          </a:p>
        </p:txBody>
      </p:sp>
      <p:sp>
        <p:nvSpPr>
          <p:cNvPr id="304" name="Google Shape;304;p41"/>
          <p:cNvSpPr/>
          <p:nvPr/>
        </p:nvSpPr>
        <p:spPr>
          <a:xfrm>
            <a:off x="4693920" y="873125"/>
            <a:ext cx="4271645" cy="33972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chemeClr val="dk1"/>
              </a:buClr>
              <a:buSzPts val="1800"/>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
        <p:nvSpPr>
          <p:cNvPr id="305" name="Google Shape;305;p41"/>
          <p:cNvSpPr/>
          <p:nvPr/>
        </p:nvSpPr>
        <p:spPr>
          <a:xfrm>
            <a:off x="4693920" y="104140"/>
            <a:ext cx="4271645" cy="3673475"/>
          </a:xfrm>
          <a:prstGeom prst="rect">
            <a:avLst/>
          </a:prstGeom>
          <a:noFill/>
          <a:ln>
            <a:noFill/>
          </a:ln>
        </p:spPr>
        <p:txBody>
          <a:bodyPr anchorCtr="0" anchor="t" bIns="91425" lIns="91425" spcFirstLastPara="1" rIns="91425" wrap="square" tIns="91425">
            <a:noAutofit/>
          </a:bodyPr>
          <a:lstStyle/>
          <a:p>
            <a:pPr indent="-342900" lvl="0" marL="457200" marR="0" rtl="0" algn="l">
              <a:lnSpc>
                <a:spcPct val="95000"/>
              </a:lnSpc>
              <a:spcBef>
                <a:spcPts val="0"/>
              </a:spcBef>
              <a:spcAft>
                <a:spcPts val="0"/>
              </a:spcAft>
              <a:buClr>
                <a:schemeClr val="dk1"/>
              </a:buClr>
              <a:buSzPts val="1800"/>
              <a:buFont typeface="Old Standard TT"/>
              <a:buChar char="●"/>
            </a:pPr>
            <a:r>
              <a:rPr lang="en-US" sz="1600">
                <a:solidFill>
                  <a:schemeClr val="dk1"/>
                </a:solidFill>
                <a:latin typeface="Old Standard TT"/>
                <a:ea typeface="Old Standard TT"/>
                <a:cs typeface="Old Standard TT"/>
                <a:sym typeface="Old Standard TT"/>
              </a:rPr>
              <a:t>Quelle commande est utilisée pour transférer votre code et vos modifications dans GitHub?</a:t>
            </a:r>
            <a:endParaRPr b="0" i="0" sz="1600" u="none" cap="none" strike="noStrike">
              <a:solidFill>
                <a:schemeClr val="dk1"/>
              </a:solidFill>
              <a:latin typeface="Old Standard TT"/>
              <a:ea typeface="Old Standard TT"/>
              <a:cs typeface="Old Standard TT"/>
              <a:sym typeface="Old Standard TT"/>
            </a:endParaRPr>
          </a:p>
          <a:p>
            <a:pPr indent="-317500" lvl="1" marL="914400" marR="0" rtl="0" algn="l">
              <a:lnSpc>
                <a:spcPct val="11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A </a:t>
            </a:r>
            <a:r>
              <a:rPr lang="en-US">
                <a:solidFill>
                  <a:schemeClr val="dk1"/>
                </a:solidFill>
                <a:latin typeface="Old Standard TT"/>
                <a:ea typeface="Old Standard TT"/>
                <a:cs typeface="Old Standard TT"/>
                <a:sym typeface="Old Standard TT"/>
              </a:rPr>
              <a:t>git add</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11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B </a:t>
            </a:r>
            <a:r>
              <a:rPr lang="en-US">
                <a:solidFill>
                  <a:schemeClr val="dk1"/>
                </a:solidFill>
                <a:latin typeface="Old Standard TT"/>
                <a:ea typeface="Old Standard TT"/>
                <a:cs typeface="Old Standard TT"/>
                <a:sym typeface="Old Standard TT"/>
              </a:rPr>
              <a:t>git upload</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6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C </a:t>
            </a:r>
            <a:r>
              <a:rPr lang="en-US">
                <a:solidFill>
                  <a:schemeClr val="dk1"/>
                </a:solidFill>
                <a:latin typeface="Old Standard TT"/>
                <a:ea typeface="Old Standard TT"/>
                <a:cs typeface="Old Standard TT"/>
                <a:sym typeface="Old Standard TT"/>
              </a:rPr>
              <a:t>git push</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6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D </a:t>
            </a:r>
            <a:r>
              <a:rPr lang="en-US">
                <a:solidFill>
                  <a:schemeClr val="dk1"/>
                </a:solidFill>
                <a:latin typeface="Old Standard TT"/>
                <a:ea typeface="Old Standard TT"/>
                <a:cs typeface="Old Standard TT"/>
                <a:sym typeface="Old Standard TT"/>
              </a:rPr>
              <a:t>git status</a:t>
            </a:r>
            <a:endParaRPr b="0" i="0" sz="1400" u="none" cap="none" strike="noStrike">
              <a:solidFill>
                <a:schemeClr val="dk1"/>
              </a:solidFill>
              <a:latin typeface="Old Standard TT"/>
              <a:ea typeface="Old Standard TT"/>
              <a:cs typeface="Old Standard TT"/>
              <a:sym typeface="Old Standard TT"/>
            </a:endParaRPr>
          </a:p>
          <a:p>
            <a:pPr indent="-342900" lvl="0" marL="457200" marR="0" rtl="0" algn="l">
              <a:lnSpc>
                <a:spcPct val="115000"/>
              </a:lnSpc>
              <a:spcBef>
                <a:spcPts val="0"/>
              </a:spcBef>
              <a:spcAft>
                <a:spcPts val="0"/>
              </a:spcAft>
              <a:buClr>
                <a:schemeClr val="dk1"/>
              </a:buClr>
              <a:buSzPts val="1800"/>
              <a:buFont typeface="Old Standard TT"/>
              <a:buChar char="●"/>
            </a:pPr>
            <a:r>
              <a:rPr lang="en-US" sz="1600">
                <a:solidFill>
                  <a:schemeClr val="dk1"/>
                </a:solidFill>
                <a:latin typeface="Old Standard TT"/>
                <a:ea typeface="Old Standard TT"/>
                <a:cs typeface="Old Standard TT"/>
                <a:sym typeface="Old Standard TT"/>
              </a:rPr>
              <a:t>Comment initialiser le dépôt local avec git?</a:t>
            </a:r>
            <a:endParaRPr b="0" i="0" sz="1600" u="none" cap="none" strike="noStrike">
              <a:solidFill>
                <a:schemeClr val="dk1"/>
              </a:solidFill>
              <a:latin typeface="Old Standard TT"/>
              <a:ea typeface="Old Standard TT"/>
              <a:cs typeface="Old Standard TT"/>
              <a:sym typeface="Old Standard TT"/>
            </a:endParaRPr>
          </a:p>
          <a:p>
            <a:pPr indent="-317500" lvl="1" marL="914400" marR="0" rtl="0" algn="l">
              <a:lnSpc>
                <a:spcPct val="11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A </a:t>
            </a:r>
            <a:r>
              <a:rPr lang="en-US">
                <a:solidFill>
                  <a:schemeClr val="dk1"/>
                </a:solidFill>
                <a:latin typeface="Old Standard TT"/>
                <a:ea typeface="Old Standard TT"/>
                <a:cs typeface="Old Standard TT"/>
                <a:sym typeface="Old Standard TT"/>
              </a:rPr>
              <a:t>git start</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B </a:t>
            </a:r>
            <a:r>
              <a:rPr lang="en-US">
                <a:solidFill>
                  <a:schemeClr val="dk1"/>
                </a:solidFill>
                <a:latin typeface="Old Standard TT"/>
                <a:ea typeface="Old Standard TT"/>
                <a:cs typeface="Old Standard TT"/>
                <a:sym typeface="Old Standard TT"/>
              </a:rPr>
              <a:t>git init</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C </a:t>
            </a:r>
            <a:r>
              <a:rPr lang="en-US">
                <a:solidFill>
                  <a:schemeClr val="dk1"/>
                </a:solidFill>
                <a:latin typeface="Old Standard TT"/>
                <a:ea typeface="Old Standard TT"/>
                <a:cs typeface="Old Standard TT"/>
                <a:sym typeface="Old Standard TT"/>
              </a:rPr>
              <a:t>git pull</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D </a:t>
            </a:r>
            <a:r>
              <a:rPr lang="en-US">
                <a:solidFill>
                  <a:schemeClr val="dk1"/>
                </a:solidFill>
                <a:latin typeface="Old Standard TT"/>
                <a:ea typeface="Old Standard TT"/>
                <a:cs typeface="Old Standard TT"/>
                <a:sym typeface="Old Standard TT"/>
              </a:rPr>
              <a:t>git clean</a:t>
            </a:r>
            <a:endParaRPr b="0" i="0" sz="14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Conclusion</a:t>
            </a:r>
            <a:endParaRPr/>
          </a:p>
        </p:txBody>
      </p:sp>
      <p:sp>
        <p:nvSpPr>
          <p:cNvPr id="311" name="Google Shape;311;p42"/>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Nous verrons dans les prochains cours comment utiliser VueJS et aller plus loin dans la </a:t>
            </a:r>
            <a:r>
              <a:rPr lang="en-US"/>
              <a:t>maîtrise</a:t>
            </a:r>
            <a:r>
              <a:rPr lang="en-US"/>
              <a:t> de cet outil, mais il est encore incertain car il n’a pas la même visibilité que d’autres Frameworks.VueJS a su prouver par ses </a:t>
            </a:r>
            <a:r>
              <a:rPr lang="en-US"/>
              <a:t>capacités</a:t>
            </a:r>
            <a:r>
              <a:rPr lang="en-US"/>
              <a:t> et sa facilité </a:t>
            </a:r>
            <a:r>
              <a:rPr lang="en-US"/>
              <a:t>d'intégration</a:t>
            </a:r>
            <a:r>
              <a:rPr lang="en-US"/>
              <a:t> que </a:t>
            </a:r>
            <a:r>
              <a:rPr lang="en-US"/>
              <a:t>c'était</a:t>
            </a:r>
            <a:r>
              <a:rPr lang="en-US"/>
              <a:t> un bon </a:t>
            </a:r>
            <a:r>
              <a:rPr lang="en-US"/>
              <a:t>Framework</a:t>
            </a:r>
            <a:r>
              <a:rPr lang="en-US"/>
              <a:t>. Il respecte les standards du web, son </a:t>
            </a:r>
            <a:r>
              <a:rPr lang="en-US"/>
              <a:t>étude</a:t>
            </a:r>
            <a:r>
              <a:rPr lang="en-US"/>
              <a:t> vous permettra de vous renforcer dans vos connaissances en tant que </a:t>
            </a:r>
            <a:r>
              <a:rPr lang="en-US"/>
              <a:t>développeur</a:t>
            </a:r>
            <a:r>
              <a:rPr lang="en-US"/>
              <a:t> front end.</a:t>
            </a:r>
            <a:endParaRPr/>
          </a:p>
          <a:p>
            <a:pPr indent="0" lvl="0" marL="0" rtl="0" algn="l">
              <a:lnSpc>
                <a:spcPct val="115000"/>
              </a:lnSpc>
              <a:spcBef>
                <a:spcPts val="0"/>
              </a:spcBef>
              <a:spcAft>
                <a:spcPts val="0"/>
              </a:spcAft>
              <a:buSzPts val="1800"/>
              <a:buNone/>
            </a:pPr>
            <a:r>
              <a:rPr lang="en-US"/>
              <a:t>Il reste un framework encore </a:t>
            </a:r>
            <a:r>
              <a:rPr lang="en-US"/>
              <a:t>très</a:t>
            </a:r>
            <a:r>
              <a:rPr lang="en-US"/>
              <a:t> </a:t>
            </a:r>
            <a:r>
              <a:rPr lang="en-US"/>
              <a:t>utilisé</a:t>
            </a:r>
            <a:r>
              <a:rPr lang="en-US"/>
              <a:t> et son </a:t>
            </a:r>
            <a:r>
              <a:rPr lang="en-US"/>
              <a:t>intégration</a:t>
            </a:r>
            <a:r>
              <a:rPr lang="en-US"/>
              <a:t> est facile à mettre en place. Il est </a:t>
            </a:r>
            <a:r>
              <a:rPr lang="en-US"/>
              <a:t>d'ailleurs</a:t>
            </a:r>
            <a:r>
              <a:rPr lang="en-US"/>
              <a:t> utilisé par des entreprises renommées sur le web.</a:t>
            </a:r>
            <a:endParaRPr/>
          </a:p>
          <a:p>
            <a:pPr indent="0" lvl="0" marL="0" rtl="0" algn="l">
              <a:lnSpc>
                <a:spcPct val="115000"/>
              </a:lnSpc>
              <a:spcBef>
                <a:spcPts val="0"/>
              </a:spcBef>
              <a:spcAft>
                <a:spcPts val="0"/>
              </a:spcAft>
              <a:buSzPts val="1800"/>
              <a:buNone/>
            </a:pPr>
            <a:r>
              <a:rPr lang="en-US"/>
              <a:t>Il promet de rester un framework compétitif sur le marché.</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US"/>
              <a:t>Contexte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Contexte du Web</a:t>
            </a:r>
            <a:endParaRPr/>
          </a:p>
        </p:txBody>
      </p:sp>
      <p:sp>
        <p:nvSpPr>
          <p:cNvPr id="83" name="Google Shape;83;p6"/>
          <p:cNvSpPr txBox="1"/>
          <p:nvPr>
            <p:ph idx="1" type="body"/>
          </p:nvPr>
        </p:nvSpPr>
        <p:spPr>
          <a:xfrm>
            <a:off x="311700" y="1171675"/>
            <a:ext cx="5007000" cy="33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600"/>
              <a:t>L’historique du web nous a poussé à conserver la structure du HTML.</a:t>
            </a:r>
            <a:endParaRPr sz="1600"/>
          </a:p>
          <a:p>
            <a:pPr indent="0" lvl="0" marL="0" rtl="0" algn="l">
              <a:lnSpc>
                <a:spcPct val="115000"/>
              </a:lnSpc>
              <a:spcBef>
                <a:spcPts val="1600"/>
              </a:spcBef>
              <a:spcAft>
                <a:spcPts val="0"/>
              </a:spcAft>
              <a:buSzPts val="1400"/>
              <a:buNone/>
            </a:pPr>
            <a:r>
              <a:rPr lang="en-US" sz="1600"/>
              <a:t>Les architectures des applications ont été structurées en plusieurs couches d’objectifs différents</a:t>
            </a:r>
            <a:endParaRPr sz="1600"/>
          </a:p>
          <a:p>
            <a:pPr indent="0" lvl="0" marL="0" rtl="0" algn="l">
              <a:lnSpc>
                <a:spcPct val="115000"/>
              </a:lnSpc>
              <a:spcBef>
                <a:spcPts val="1600"/>
              </a:spcBef>
              <a:spcAft>
                <a:spcPts val="0"/>
              </a:spcAft>
              <a:buSzPts val="1400"/>
              <a:buNone/>
            </a:pPr>
            <a:r>
              <a:rPr lang="en-US" sz="1600"/>
              <a:t>L’augmentation de l’accessibilité au web, nous a permis de connecter plusieurs appareils.</a:t>
            </a:r>
            <a:endParaRPr sz="1600"/>
          </a:p>
          <a:p>
            <a:pPr indent="0" lvl="0" marL="0" rtl="0" algn="l">
              <a:lnSpc>
                <a:spcPct val="115000"/>
              </a:lnSpc>
              <a:spcBef>
                <a:spcPts val="1600"/>
              </a:spcBef>
              <a:spcAft>
                <a:spcPts val="0"/>
              </a:spcAft>
              <a:buSzPts val="1400"/>
              <a:buNone/>
            </a:pPr>
            <a:r>
              <a:rPr lang="en-US" sz="1600"/>
              <a:t>Ce qui a poussé à centraliser les parties métiers</a:t>
            </a:r>
            <a:endParaRPr sz="1600"/>
          </a:p>
          <a:p>
            <a:pPr indent="0" lvl="0" marL="0" rtl="0" algn="l">
              <a:lnSpc>
                <a:spcPct val="115000"/>
              </a:lnSpc>
              <a:spcBef>
                <a:spcPts val="1600"/>
              </a:spcBef>
              <a:spcAft>
                <a:spcPts val="1600"/>
              </a:spcAft>
              <a:buSzPts val="1400"/>
              <a:buNone/>
            </a:pPr>
            <a:r>
              <a:rPr lang="en-US" sz="1600"/>
              <a:t>Les appareils de plus en plus puissants ont permis de </a:t>
            </a:r>
            <a:r>
              <a:rPr lang="en-US" sz="1600"/>
              <a:t>déléguer</a:t>
            </a:r>
            <a:r>
              <a:rPr lang="en-US" sz="1600"/>
              <a:t> des processus au front end.</a:t>
            </a:r>
            <a:endParaRPr sz="1600"/>
          </a:p>
        </p:txBody>
      </p:sp>
      <p:pic>
        <p:nvPicPr>
          <p:cNvPr id="84" name="Google Shape;84;p6"/>
          <p:cNvPicPr preferRelativeResize="0"/>
          <p:nvPr/>
        </p:nvPicPr>
        <p:blipFill>
          <a:blip r:embed="rId3">
            <a:alphaModFix/>
          </a:blip>
          <a:stretch>
            <a:fillRect/>
          </a:stretch>
        </p:blipFill>
        <p:spPr>
          <a:xfrm>
            <a:off x="5780325" y="2399775"/>
            <a:ext cx="2650200" cy="91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ac3493f423_0_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Contexte du Web</a:t>
            </a:r>
            <a:endParaRPr/>
          </a:p>
        </p:txBody>
      </p:sp>
      <p:sp>
        <p:nvSpPr>
          <p:cNvPr id="90" name="Google Shape;90;gac3493f423_0_6"/>
          <p:cNvSpPr txBox="1"/>
          <p:nvPr>
            <p:ph idx="1" type="body"/>
          </p:nvPr>
        </p:nvSpPr>
        <p:spPr>
          <a:xfrm>
            <a:off x="311700" y="1171675"/>
            <a:ext cx="5007000" cy="33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600"/>
              <a:t>La partie front end s’est </a:t>
            </a:r>
            <a:r>
              <a:rPr lang="en-US" sz="1600"/>
              <a:t>complexifiée</a:t>
            </a:r>
            <a:r>
              <a:rPr lang="en-US" sz="1600"/>
              <a:t> ce qui a </a:t>
            </a:r>
            <a:r>
              <a:rPr lang="en-US" sz="1600"/>
              <a:t>augmenté</a:t>
            </a:r>
            <a:r>
              <a:rPr lang="en-US" sz="1600"/>
              <a:t> le nombre de fichiers dynamiques à gérer (javascript)</a:t>
            </a:r>
            <a:endParaRPr sz="1600"/>
          </a:p>
          <a:p>
            <a:pPr indent="0" lvl="0" marL="0" rtl="0" algn="l">
              <a:lnSpc>
                <a:spcPct val="115000"/>
              </a:lnSpc>
              <a:spcBef>
                <a:spcPts val="1600"/>
              </a:spcBef>
              <a:spcAft>
                <a:spcPts val="0"/>
              </a:spcAft>
              <a:buSzPts val="1400"/>
              <a:buNone/>
            </a:pPr>
            <a:r>
              <a:rPr lang="en-US" sz="1600"/>
              <a:t>Il a donc fallu </a:t>
            </a:r>
            <a:r>
              <a:rPr lang="en-US" sz="1600"/>
              <a:t>trouver</a:t>
            </a:r>
            <a:r>
              <a:rPr lang="en-US" sz="1600"/>
              <a:t> des structures pour gérer ces fichiers et y mettre une </a:t>
            </a:r>
            <a:r>
              <a:rPr lang="en-US" sz="1600"/>
              <a:t>hiérarchie</a:t>
            </a:r>
            <a:r>
              <a:rPr lang="en-US" sz="1600"/>
              <a:t>.</a:t>
            </a:r>
            <a:endParaRPr sz="1600"/>
          </a:p>
          <a:p>
            <a:pPr indent="0" lvl="0" marL="0" rtl="0" algn="l">
              <a:lnSpc>
                <a:spcPct val="115000"/>
              </a:lnSpc>
              <a:spcBef>
                <a:spcPts val="1600"/>
              </a:spcBef>
              <a:spcAft>
                <a:spcPts val="0"/>
              </a:spcAft>
              <a:buSzPts val="1400"/>
              <a:buNone/>
            </a:pPr>
            <a:r>
              <a:rPr lang="en-US" sz="1600"/>
              <a:t>La librairie JQuery fait partie de cette </a:t>
            </a:r>
            <a:r>
              <a:rPr lang="en-US" sz="1600"/>
              <a:t>évolution</a:t>
            </a:r>
            <a:r>
              <a:rPr lang="en-US" sz="1600"/>
              <a:t> mais cela n’a pas suffi à optimiser le web.</a:t>
            </a:r>
            <a:endParaRPr sz="1600"/>
          </a:p>
          <a:p>
            <a:pPr indent="0" lvl="0" marL="0" rtl="0" algn="l">
              <a:lnSpc>
                <a:spcPct val="115000"/>
              </a:lnSpc>
              <a:spcBef>
                <a:spcPts val="1600"/>
              </a:spcBef>
              <a:spcAft>
                <a:spcPts val="0"/>
              </a:spcAft>
              <a:buSzPts val="1400"/>
              <a:buNone/>
            </a:pPr>
            <a:r>
              <a:rPr lang="en-US" sz="1600"/>
              <a:t>C’est alors que des librairies comme React, Angular ou VueJS sont apparues </a:t>
            </a:r>
            <a:endParaRPr sz="1600"/>
          </a:p>
          <a:p>
            <a:pPr indent="0" lvl="0" marL="0" rtl="0" algn="l">
              <a:lnSpc>
                <a:spcPct val="115000"/>
              </a:lnSpc>
              <a:spcBef>
                <a:spcPts val="1600"/>
              </a:spcBef>
              <a:spcAft>
                <a:spcPts val="1600"/>
              </a:spcAft>
              <a:buSzPts val="1400"/>
              <a:buNone/>
            </a:pPr>
            <a:r>
              <a:t/>
            </a:r>
            <a:endParaRPr sz="1600"/>
          </a:p>
        </p:txBody>
      </p:sp>
      <p:pic>
        <p:nvPicPr>
          <p:cNvPr id="91" name="Google Shape;91;gac3493f423_0_6"/>
          <p:cNvPicPr preferRelativeResize="0"/>
          <p:nvPr/>
        </p:nvPicPr>
        <p:blipFill>
          <a:blip r:embed="rId3">
            <a:alphaModFix/>
          </a:blip>
          <a:stretch>
            <a:fillRect/>
          </a:stretch>
        </p:blipFill>
        <p:spPr>
          <a:xfrm>
            <a:off x="5471100" y="1210625"/>
            <a:ext cx="3520499" cy="22003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Structure du Web</a:t>
            </a:r>
            <a:endParaRPr/>
          </a:p>
        </p:txBody>
      </p:sp>
      <p:sp>
        <p:nvSpPr>
          <p:cNvPr id="97" name="Google Shape;97;p5"/>
          <p:cNvSpPr txBox="1"/>
          <p:nvPr>
            <p:ph idx="1" type="body"/>
          </p:nvPr>
        </p:nvSpPr>
        <p:spPr>
          <a:xfrm>
            <a:off x="311700" y="1257000"/>
            <a:ext cx="4715100" cy="26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600"/>
              <a:t>Les pages sont découpées en parties (header, menu, footer...).</a:t>
            </a:r>
            <a:endParaRPr sz="1600"/>
          </a:p>
          <a:p>
            <a:pPr indent="0" lvl="0" marL="0" rtl="0" algn="l">
              <a:lnSpc>
                <a:spcPct val="115000"/>
              </a:lnSpc>
              <a:spcBef>
                <a:spcPts val="1600"/>
              </a:spcBef>
              <a:spcAft>
                <a:spcPts val="0"/>
              </a:spcAft>
              <a:buSzPts val="1400"/>
              <a:buNone/>
            </a:pPr>
            <a:r>
              <a:rPr lang="en-US" sz="1600"/>
              <a:t>L’intégration de nombreux fichiers Javascript nécessite la construction de nos sites.</a:t>
            </a:r>
            <a:endParaRPr sz="1600"/>
          </a:p>
          <a:p>
            <a:pPr indent="0" lvl="0" marL="0" rtl="0" algn="l">
              <a:lnSpc>
                <a:spcPct val="115000"/>
              </a:lnSpc>
              <a:spcBef>
                <a:spcPts val="1600"/>
              </a:spcBef>
              <a:spcAft>
                <a:spcPts val="0"/>
              </a:spcAft>
              <a:buSzPts val="1400"/>
              <a:buNone/>
            </a:pPr>
            <a:r>
              <a:rPr lang="en-US" sz="1600"/>
              <a:t>La mise en place de tests a poussé également à mettre en place des scripts de construction de nos sites internet.</a:t>
            </a:r>
            <a:endParaRPr sz="1600"/>
          </a:p>
          <a:p>
            <a:pPr indent="0" lvl="0" marL="0" rtl="0" algn="l">
              <a:lnSpc>
                <a:spcPct val="115000"/>
              </a:lnSpc>
              <a:spcBef>
                <a:spcPts val="1600"/>
              </a:spcBef>
              <a:spcAft>
                <a:spcPts val="1600"/>
              </a:spcAft>
              <a:buSzPts val="1400"/>
              <a:buNone/>
            </a:pPr>
            <a:r>
              <a:rPr lang="en-US" sz="1600"/>
              <a:t>On utilise maintenant des outils comme Gulp, Webpack, Yarn, Yeoman pour paqueter nos applications.</a:t>
            </a:r>
            <a:endParaRPr sz="1600"/>
          </a:p>
        </p:txBody>
      </p:sp>
      <p:pic>
        <p:nvPicPr>
          <p:cNvPr id="98" name="Google Shape;98;p5"/>
          <p:cNvPicPr preferRelativeResize="0"/>
          <p:nvPr/>
        </p:nvPicPr>
        <p:blipFill>
          <a:blip r:embed="rId3">
            <a:alphaModFix/>
          </a:blip>
          <a:stretch>
            <a:fillRect/>
          </a:stretch>
        </p:blipFill>
        <p:spPr>
          <a:xfrm>
            <a:off x="5026800" y="1417600"/>
            <a:ext cx="3812401" cy="23082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ac3493f423_0_103"/>
          <p:cNvSpPr txBox="1"/>
          <p:nvPr>
            <p:ph type="title"/>
          </p:nvPr>
        </p:nvSpPr>
        <p:spPr>
          <a:xfrm>
            <a:off x="311700" y="20563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Quiz!</a:t>
            </a:r>
            <a:endParaRPr/>
          </a:p>
        </p:txBody>
      </p:sp>
      <p:sp>
        <p:nvSpPr>
          <p:cNvPr id="104" name="Google Shape;104;gac3493f423_0_103"/>
          <p:cNvSpPr txBox="1"/>
          <p:nvPr>
            <p:ph idx="1" type="body"/>
          </p:nvPr>
        </p:nvSpPr>
        <p:spPr>
          <a:xfrm>
            <a:off x="311785" y="873125"/>
            <a:ext cx="4271700" cy="339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600"/>
              <a:t>Quel organisme mondial définit les bonnes pratiques du Web Mobile ?</a:t>
            </a:r>
            <a:endParaRPr sz="1600"/>
          </a:p>
          <a:p>
            <a:pPr indent="-317500" lvl="1" marL="914400" marR="0" rtl="0" algn="l">
              <a:lnSpc>
                <a:spcPct val="65000"/>
              </a:lnSpc>
              <a:spcBef>
                <a:spcPts val="1600"/>
              </a:spcBef>
              <a:spcAft>
                <a:spcPts val="0"/>
              </a:spcAft>
              <a:buSzPts val="1400"/>
              <a:buChar char="○"/>
            </a:pPr>
            <a:r>
              <a:rPr lang="en-US"/>
              <a:t>A</a:t>
            </a:r>
            <a:r>
              <a:rPr lang="en-US"/>
              <a:t> W3C</a:t>
            </a:r>
            <a:endParaRPr/>
          </a:p>
          <a:p>
            <a:pPr indent="-317500" lvl="1" marL="914400" marR="0" rtl="0" algn="l">
              <a:lnSpc>
                <a:spcPct val="65000"/>
              </a:lnSpc>
              <a:spcBef>
                <a:spcPts val="1600"/>
              </a:spcBef>
              <a:spcAft>
                <a:spcPts val="0"/>
              </a:spcAft>
              <a:buSzPts val="1400"/>
              <a:buChar char="○"/>
            </a:pPr>
            <a:r>
              <a:rPr lang="en-US"/>
              <a:t>B Open Mobile Alliance</a:t>
            </a:r>
            <a:endParaRPr/>
          </a:p>
          <a:p>
            <a:pPr indent="-317500" lvl="1" marL="914400" marR="0" rtl="0" algn="l">
              <a:lnSpc>
                <a:spcPct val="65000"/>
              </a:lnSpc>
              <a:spcBef>
                <a:spcPts val="1600"/>
              </a:spcBef>
              <a:spcAft>
                <a:spcPts val="0"/>
              </a:spcAft>
              <a:buSzPts val="1400"/>
              <a:buChar char="○"/>
            </a:pPr>
            <a:r>
              <a:rPr lang="en-US"/>
              <a:t>C MobileOK</a:t>
            </a:r>
            <a:endParaRPr/>
          </a:p>
          <a:p>
            <a:pPr indent="-317500" lvl="1" marL="914400" marR="0" rtl="0" algn="l">
              <a:lnSpc>
                <a:spcPct val="65000"/>
              </a:lnSpc>
              <a:spcBef>
                <a:spcPts val="1600"/>
              </a:spcBef>
              <a:spcAft>
                <a:spcPts val="0"/>
              </a:spcAft>
              <a:buSzPts val="1400"/>
              <a:buChar char="○"/>
            </a:pPr>
            <a:r>
              <a:rPr lang="en-US"/>
              <a:t>D PlayMobil</a:t>
            </a:r>
            <a:endParaRPr/>
          </a:p>
          <a:p>
            <a:pPr indent="-342900" lvl="0" marL="457200" rtl="0" algn="l">
              <a:lnSpc>
                <a:spcPct val="115000"/>
              </a:lnSpc>
              <a:spcBef>
                <a:spcPts val="0"/>
              </a:spcBef>
              <a:spcAft>
                <a:spcPts val="0"/>
              </a:spcAft>
              <a:buSzPts val="1800"/>
              <a:buChar char="●"/>
            </a:pPr>
            <a:r>
              <a:rPr lang="en-US" sz="1600"/>
              <a:t>Quelle URL dois-je créer pour ma version de site mobile ?</a:t>
            </a:r>
            <a:endParaRPr sz="1600"/>
          </a:p>
          <a:p>
            <a:pPr indent="-317500" lvl="1" marL="914400" rtl="0" algn="l">
              <a:lnSpc>
                <a:spcPct val="65000"/>
              </a:lnSpc>
              <a:spcBef>
                <a:spcPts val="1600"/>
              </a:spcBef>
              <a:spcAft>
                <a:spcPts val="0"/>
              </a:spcAft>
              <a:buSzPts val="1400"/>
              <a:buChar char="○"/>
            </a:pPr>
            <a:r>
              <a:rPr lang="en-US"/>
              <a:t>A m.monsite.com</a:t>
            </a:r>
            <a:endParaRPr/>
          </a:p>
          <a:p>
            <a:pPr indent="-317500" lvl="1" marL="914400" rtl="0" algn="l">
              <a:lnSpc>
                <a:spcPct val="65000"/>
              </a:lnSpc>
              <a:spcBef>
                <a:spcPts val="1600"/>
              </a:spcBef>
              <a:spcAft>
                <a:spcPts val="0"/>
              </a:spcAft>
              <a:buSzPts val="1400"/>
              <a:buChar char="○"/>
            </a:pPr>
            <a:r>
              <a:rPr lang="en-US"/>
              <a:t>B monsite.mobi</a:t>
            </a:r>
            <a:endParaRPr/>
          </a:p>
          <a:p>
            <a:pPr indent="-317500" lvl="1" marL="914400" rtl="0" algn="l">
              <a:lnSpc>
                <a:spcPct val="65000"/>
              </a:lnSpc>
              <a:spcBef>
                <a:spcPts val="1600"/>
              </a:spcBef>
              <a:spcAft>
                <a:spcPts val="0"/>
              </a:spcAft>
              <a:buSzPts val="1400"/>
              <a:buChar char="○"/>
            </a:pPr>
            <a:r>
              <a:rPr lang="en-US"/>
              <a:t>C iphone.monsite.com</a:t>
            </a:r>
            <a:endParaRPr/>
          </a:p>
          <a:p>
            <a:pPr indent="-317500" lvl="1" marL="914400" rtl="0" algn="l">
              <a:lnSpc>
                <a:spcPct val="65000"/>
              </a:lnSpc>
              <a:spcBef>
                <a:spcPts val="1600"/>
              </a:spcBef>
              <a:spcAft>
                <a:spcPts val="0"/>
              </a:spcAft>
              <a:buSzPts val="1400"/>
              <a:buChar char="○"/>
            </a:pPr>
            <a:r>
              <a:rPr lang="en-US"/>
              <a:t>D celle qui me plait</a:t>
            </a:r>
            <a:endParaRPr/>
          </a:p>
        </p:txBody>
      </p:sp>
      <p:sp>
        <p:nvSpPr>
          <p:cNvPr id="105" name="Google Shape;105;gac3493f423_0_103"/>
          <p:cNvSpPr/>
          <p:nvPr/>
        </p:nvSpPr>
        <p:spPr>
          <a:xfrm>
            <a:off x="4693920" y="873125"/>
            <a:ext cx="4271700" cy="3397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chemeClr val="dk1"/>
              </a:buClr>
              <a:buSzPts val="1800"/>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
        <p:nvSpPr>
          <p:cNvPr id="106" name="Google Shape;106;gac3493f423_0_103"/>
          <p:cNvSpPr/>
          <p:nvPr/>
        </p:nvSpPr>
        <p:spPr>
          <a:xfrm>
            <a:off x="4693920" y="104140"/>
            <a:ext cx="4271700" cy="4912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95000"/>
              </a:lnSpc>
              <a:spcBef>
                <a:spcPts val="0"/>
              </a:spcBef>
              <a:spcAft>
                <a:spcPts val="0"/>
              </a:spcAft>
              <a:buClr>
                <a:schemeClr val="dk1"/>
              </a:buClr>
              <a:buSzPts val="1800"/>
              <a:buFont typeface="Old Standard TT"/>
              <a:buChar char="●"/>
            </a:pPr>
            <a:r>
              <a:rPr lang="en-US" sz="1600">
                <a:solidFill>
                  <a:schemeClr val="dk1"/>
                </a:solidFill>
                <a:latin typeface="Old Standard TT"/>
                <a:ea typeface="Old Standard TT"/>
                <a:cs typeface="Old Standard TT"/>
                <a:sym typeface="Old Standard TT"/>
              </a:rPr>
              <a:t>Comment occuper d'un coup toute la hauteur du Viewport d'un périphérique ?</a:t>
            </a:r>
            <a:endParaRPr b="0" i="0" sz="1600" u="none" cap="none" strike="noStrike">
              <a:solidFill>
                <a:schemeClr val="dk1"/>
              </a:solidFill>
              <a:latin typeface="Old Standard TT"/>
              <a:ea typeface="Old Standard TT"/>
              <a:cs typeface="Old Standard TT"/>
              <a:sym typeface="Old Standard TT"/>
            </a:endParaRPr>
          </a:p>
          <a:p>
            <a:pPr indent="-317500" lvl="1" marL="914400" marR="0" rtl="0" algn="l">
              <a:lnSpc>
                <a:spcPct val="95000"/>
              </a:lnSpc>
              <a:spcBef>
                <a:spcPts val="1600"/>
              </a:spcBef>
              <a:spcAft>
                <a:spcPts val="0"/>
              </a:spcAft>
              <a:buClr>
                <a:schemeClr val="dk1"/>
              </a:buClr>
              <a:buSzPts val="1400"/>
              <a:buFont typeface="Old Standard TT"/>
              <a:buChar char="○"/>
            </a:pPr>
            <a:r>
              <a:rPr lang="en-US">
                <a:solidFill>
                  <a:schemeClr val="dk1"/>
                </a:solidFill>
                <a:latin typeface="Old Standard TT"/>
                <a:ea typeface="Old Standard TT"/>
                <a:cs typeface="Old Standard TT"/>
                <a:sym typeface="Old Standard TT"/>
              </a:rPr>
              <a:t>A height: 100vw</a:t>
            </a:r>
            <a:endParaRPr>
              <a:solidFill>
                <a:schemeClr val="dk1"/>
              </a:solidFill>
              <a:latin typeface="Old Standard TT"/>
              <a:ea typeface="Old Standard TT"/>
              <a:cs typeface="Old Standard TT"/>
              <a:sym typeface="Old Standard TT"/>
            </a:endParaRPr>
          </a:p>
          <a:p>
            <a:pPr indent="-317500" lvl="1" marL="914400" marR="0" rtl="0" algn="l">
              <a:lnSpc>
                <a:spcPct val="115000"/>
              </a:lnSpc>
              <a:spcBef>
                <a:spcPts val="1600"/>
              </a:spcBef>
              <a:spcAft>
                <a:spcPts val="0"/>
              </a:spcAft>
              <a:buClr>
                <a:schemeClr val="dk1"/>
              </a:buClr>
              <a:buSzPts val="1400"/>
              <a:buFont typeface="Old Standard TT"/>
              <a:buChar char="○"/>
            </a:pPr>
            <a:r>
              <a:rPr lang="en-US">
                <a:solidFill>
                  <a:schemeClr val="dk1"/>
                </a:solidFill>
                <a:latin typeface="Old Standard TT"/>
                <a:ea typeface="Old Standard TT"/>
                <a:cs typeface="Old Standard TT"/>
                <a:sym typeface="Old Standard TT"/>
              </a:rPr>
              <a:t>B height: 100vh</a:t>
            </a:r>
            <a:endParaRPr>
              <a:solidFill>
                <a:schemeClr val="dk1"/>
              </a:solidFill>
              <a:latin typeface="Old Standard TT"/>
              <a:ea typeface="Old Standard TT"/>
              <a:cs typeface="Old Standard TT"/>
              <a:sym typeface="Old Standard TT"/>
            </a:endParaRPr>
          </a:p>
          <a:p>
            <a:pPr indent="-317500" lvl="1" marL="914400" marR="0" rtl="0" algn="l">
              <a:lnSpc>
                <a:spcPct val="65000"/>
              </a:lnSpc>
              <a:spcBef>
                <a:spcPts val="1600"/>
              </a:spcBef>
              <a:spcAft>
                <a:spcPts val="0"/>
              </a:spcAft>
              <a:buClr>
                <a:schemeClr val="dk1"/>
              </a:buClr>
              <a:buSzPts val="1400"/>
              <a:buFont typeface="Old Standard TT"/>
              <a:buChar char="○"/>
            </a:pPr>
            <a:r>
              <a:rPr lang="en-US">
                <a:solidFill>
                  <a:schemeClr val="dk1"/>
                </a:solidFill>
                <a:latin typeface="Old Standard TT"/>
                <a:ea typeface="Old Standard TT"/>
                <a:cs typeface="Old Standard TT"/>
                <a:sym typeface="Old Standard TT"/>
              </a:rPr>
              <a:t>C height: 100%</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6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D </a:t>
            </a:r>
            <a:r>
              <a:rPr lang="en-US">
                <a:solidFill>
                  <a:schemeClr val="dk1"/>
                </a:solidFill>
                <a:latin typeface="Old Standard TT"/>
                <a:ea typeface="Old Standard TT"/>
                <a:cs typeface="Old Standard TT"/>
                <a:sym typeface="Old Standard TT"/>
              </a:rPr>
              <a:t>overflow-x et overflow-y</a:t>
            </a:r>
            <a:endParaRPr b="0" i="0" sz="1400" u="none" cap="none" strike="noStrike">
              <a:solidFill>
                <a:schemeClr val="dk1"/>
              </a:solidFill>
              <a:latin typeface="Old Standard TT"/>
              <a:ea typeface="Old Standard TT"/>
              <a:cs typeface="Old Standard TT"/>
              <a:sym typeface="Old Standard TT"/>
            </a:endParaRPr>
          </a:p>
          <a:p>
            <a:pPr indent="-342900" lvl="0" marL="457200" marR="0" rtl="0" algn="l">
              <a:lnSpc>
                <a:spcPct val="115000"/>
              </a:lnSpc>
              <a:spcBef>
                <a:spcPts val="0"/>
              </a:spcBef>
              <a:spcAft>
                <a:spcPts val="0"/>
              </a:spcAft>
              <a:buClr>
                <a:schemeClr val="dk1"/>
              </a:buClr>
              <a:buSzPts val="1800"/>
              <a:buFont typeface="Old Standard TT"/>
              <a:buChar char="●"/>
            </a:pPr>
            <a:r>
              <a:rPr lang="en-US" sz="1600">
                <a:solidFill>
                  <a:schemeClr val="dk1"/>
                </a:solidFill>
                <a:latin typeface="Old Standard TT"/>
                <a:ea typeface="Old Standard TT"/>
                <a:cs typeface="Old Standard TT"/>
                <a:sym typeface="Old Standard TT"/>
              </a:rPr>
              <a:t>A quoi sert l'élément HTML meta name="viewport" ?</a:t>
            </a:r>
            <a:endParaRPr b="0" i="0" sz="16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A</a:t>
            </a:r>
            <a:r>
              <a:rPr lang="en-US">
                <a:solidFill>
                  <a:schemeClr val="dk1"/>
                </a:solidFill>
                <a:latin typeface="Old Standard TT"/>
                <a:ea typeface="Old Standard TT"/>
                <a:cs typeface="Old Standard TT"/>
                <a:sym typeface="Old Standard TT"/>
              </a:rPr>
              <a:t> rendre son site mobile valide W3C</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B </a:t>
            </a:r>
            <a:r>
              <a:rPr lang="en-US">
                <a:solidFill>
                  <a:schemeClr val="dk1"/>
                </a:solidFill>
                <a:latin typeface="Old Standard TT"/>
                <a:ea typeface="Old Standard TT"/>
                <a:cs typeface="Old Standard TT"/>
                <a:sym typeface="Old Standard TT"/>
              </a:rPr>
              <a:t>rendre son site accessible pour les anciens téléphones</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C </a:t>
            </a:r>
            <a:r>
              <a:rPr lang="en-US">
                <a:solidFill>
                  <a:schemeClr val="dk1"/>
                </a:solidFill>
                <a:latin typeface="Old Standard TT"/>
                <a:ea typeface="Old Standard TT"/>
                <a:cs typeface="Old Standard TT"/>
                <a:sym typeface="Old Standard TT"/>
              </a:rPr>
              <a:t>rafraîchir l'affichage sur l'écra</a:t>
            </a:r>
            <a:r>
              <a:rPr lang="en-US" sz="1200">
                <a:solidFill>
                  <a:srgbClr val="444444"/>
                </a:solidFill>
                <a:highlight>
                  <a:srgbClr val="FFFFFF"/>
                </a:highlight>
                <a:latin typeface="Roboto"/>
                <a:ea typeface="Roboto"/>
                <a:cs typeface="Roboto"/>
                <a:sym typeface="Roboto"/>
              </a:rPr>
              <a:t>n</a:t>
            </a:r>
            <a:endParaRPr b="0" i="0" sz="1400" u="none" cap="none" strike="noStrike">
              <a:solidFill>
                <a:schemeClr val="dk1"/>
              </a:solidFill>
              <a:latin typeface="Old Standard TT"/>
              <a:ea typeface="Old Standard TT"/>
              <a:cs typeface="Old Standard TT"/>
              <a:sym typeface="Old Standard TT"/>
            </a:endParaRPr>
          </a:p>
          <a:p>
            <a:pPr indent="-317500" lvl="1" marL="914400" marR="0" rtl="0" algn="l">
              <a:lnSpc>
                <a:spcPct val="85000"/>
              </a:lnSpc>
              <a:spcBef>
                <a:spcPts val="1600"/>
              </a:spcBef>
              <a:spcAft>
                <a:spcPts val="0"/>
              </a:spcAft>
              <a:buClr>
                <a:schemeClr val="dk1"/>
              </a:buClr>
              <a:buSzPts val="1400"/>
              <a:buFont typeface="Old Standard TT"/>
              <a:buChar char="○"/>
            </a:pPr>
            <a:r>
              <a:rPr b="0" i="0" lang="en-US" sz="1400" u="none" cap="none" strike="noStrike">
                <a:solidFill>
                  <a:schemeClr val="dk1"/>
                </a:solidFill>
                <a:latin typeface="Old Standard TT"/>
                <a:ea typeface="Old Standard TT"/>
                <a:cs typeface="Old Standard TT"/>
                <a:sym typeface="Old Standard TT"/>
              </a:rPr>
              <a:t>D </a:t>
            </a:r>
            <a:r>
              <a:rPr lang="en-US">
                <a:solidFill>
                  <a:schemeClr val="dk1"/>
                </a:solidFill>
                <a:latin typeface="Old Standard TT"/>
                <a:ea typeface="Old Standard TT"/>
                <a:cs typeface="Old Standard TT"/>
                <a:sym typeface="Old Standard TT"/>
              </a:rPr>
              <a:t>outrepasser la valeur du viewport en précisant la largeur souhaitée</a:t>
            </a:r>
            <a:endParaRPr b="0" i="0" sz="14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ac3493f423_0_91"/>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US"/>
              <a:t>Définition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2020-11-04T21:56:00Z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